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omments/comment1.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handoutMasterIdLst>
    <p:handoutMasterId r:id="rId61"/>
  </p:handoutMasterIdLst>
  <p:sldIdLst>
    <p:sldId id="256" r:id="rId2"/>
    <p:sldId id="259" r:id="rId3"/>
    <p:sldId id="260" r:id="rId4"/>
    <p:sldId id="261" r:id="rId5"/>
    <p:sldId id="262" r:id="rId6"/>
    <p:sldId id="263" r:id="rId7"/>
    <p:sldId id="264" r:id="rId8"/>
    <p:sldId id="265" r:id="rId9"/>
    <p:sldId id="315" r:id="rId10"/>
    <p:sldId id="266" r:id="rId11"/>
    <p:sldId id="267" r:id="rId12"/>
    <p:sldId id="268" r:id="rId13"/>
    <p:sldId id="316" r:id="rId14"/>
    <p:sldId id="317" r:id="rId15"/>
    <p:sldId id="269" r:id="rId16"/>
    <p:sldId id="321" r:id="rId17"/>
    <p:sldId id="318" r:id="rId18"/>
    <p:sldId id="320" r:id="rId19"/>
    <p:sldId id="319" r:id="rId20"/>
    <p:sldId id="323" r:id="rId21"/>
    <p:sldId id="270" r:id="rId22"/>
    <p:sldId id="271" r:id="rId23"/>
    <p:sldId id="322" r:id="rId24"/>
    <p:sldId id="272" r:id="rId25"/>
    <p:sldId id="286" r:id="rId26"/>
    <p:sldId id="298" r:id="rId27"/>
    <p:sldId id="288" r:id="rId28"/>
    <p:sldId id="289" r:id="rId29"/>
    <p:sldId id="295" r:id="rId30"/>
    <p:sldId id="296" r:id="rId31"/>
    <p:sldId id="273" r:id="rId32"/>
    <p:sldId id="274" r:id="rId33"/>
    <p:sldId id="275" r:id="rId34"/>
    <p:sldId id="276" r:id="rId35"/>
    <p:sldId id="277" r:id="rId36"/>
    <p:sldId id="278" r:id="rId37"/>
    <p:sldId id="279" r:id="rId38"/>
    <p:sldId id="280" r:id="rId39"/>
    <p:sldId id="314" r:id="rId40"/>
    <p:sldId id="281" r:id="rId41"/>
    <p:sldId id="282" r:id="rId42"/>
    <p:sldId id="283" r:id="rId43"/>
    <p:sldId id="299" r:id="rId44"/>
    <p:sldId id="300" r:id="rId45"/>
    <p:sldId id="301" r:id="rId46"/>
    <p:sldId id="302" r:id="rId47"/>
    <p:sldId id="303" r:id="rId48"/>
    <p:sldId id="304" r:id="rId49"/>
    <p:sldId id="308" r:id="rId50"/>
    <p:sldId id="324" r:id="rId51"/>
    <p:sldId id="309" r:id="rId52"/>
    <p:sldId id="326" r:id="rId53"/>
    <p:sldId id="310" r:id="rId54"/>
    <p:sldId id="311" r:id="rId55"/>
    <p:sldId id="306" r:id="rId56"/>
    <p:sldId id="307" r:id="rId57"/>
    <p:sldId id="312" r:id="rId58"/>
    <p:sldId id="313" r:id="rId59"/>
  </p:sldIdLst>
  <p:sldSz cx="9144000" cy="6858000" type="screen4x3"/>
  <p:notesSz cx="6858000" cy="9144000"/>
  <p:defaultTextStyle>
    <a:defPPr>
      <a:defRPr lang="sr-Latn-R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Ivana"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294" autoAdjust="0"/>
    <p:restoredTop sz="98754" autoAdjust="0"/>
  </p:normalViewPr>
  <p:slideViewPr>
    <p:cSldViewPr>
      <p:cViewPr>
        <p:scale>
          <a:sx n="70" d="100"/>
          <a:sy n="70" d="100"/>
        </p:scale>
        <p:origin x="-1398" y="-180"/>
      </p:cViewPr>
      <p:guideLst>
        <p:guide orient="horz" pos="2160"/>
        <p:guide pos="2880"/>
      </p:guideLst>
    </p:cSldViewPr>
  </p:slideViewPr>
  <p:outlineViewPr>
    <p:cViewPr>
      <p:scale>
        <a:sx n="33" d="100"/>
        <a:sy n="33" d="100"/>
      </p:scale>
      <p:origin x="0" y="72"/>
    </p:cViewPr>
  </p:outlineViewPr>
  <p:notesTextViewPr>
    <p:cViewPr>
      <p:scale>
        <a:sx n="1" d="1"/>
        <a:sy n="1" d="1"/>
      </p:scale>
      <p:origin x="0" y="0"/>
    </p:cViewPr>
  </p:notesTextViewPr>
  <p:sorterViewPr>
    <p:cViewPr>
      <p:scale>
        <a:sx n="100" d="100"/>
        <a:sy n="100" d="100"/>
      </p:scale>
      <p:origin x="0" y="1890"/>
    </p:cViewPr>
  </p:sorterViewPr>
  <p:notesViewPr>
    <p:cSldViewPr>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8-07-11T12:44:54.892" idx="1">
    <p:pos x="4656" y="198"/>
    <p:text>убацити хипофосфатемију тј ензимопатију у презентацију у текст студентима</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722EC4D-CEE6-4379-B98F-C5D138D1D0D7}" type="datetimeFigureOut">
              <a:rPr lang="sr-Latn-RS" smtClean="0"/>
              <a:pPr/>
              <a:t>27.8.2018.</a:t>
            </a:fld>
            <a:endParaRPr lang="sr-Latn-R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8443E8F-89A7-4AFF-B985-26C50270C5CB}" type="slidenum">
              <a:rPr lang="sr-Latn-RS" smtClean="0"/>
              <a:pPr/>
              <a:t>‹#›</a:t>
            </a:fld>
            <a:endParaRPr lang="sr-Latn-RS"/>
          </a:p>
        </p:txBody>
      </p:sp>
    </p:spTree>
    <p:extLst>
      <p:ext uri="{BB962C8B-B14F-4D97-AF65-F5344CB8AC3E}">
        <p14:creationId xmlns:p14="http://schemas.microsoft.com/office/powerpoint/2010/main" val="382191493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sr-Latn-R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686A8CA-9C5F-44DA-9B47-F89D91AD4360}" type="datetimeFigureOut">
              <a:rPr lang="sr-Latn-RS" smtClean="0"/>
              <a:pPr/>
              <a:t>27.8.2018.</a:t>
            </a:fld>
            <a:endParaRPr lang="sr-Latn-R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sr-Latn-R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sr-Latn-R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sr-Latn-R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99A7577-AD04-4708-A412-9A4FEA66CB5E}" type="slidenum">
              <a:rPr lang="sr-Latn-RS" smtClean="0"/>
              <a:pPr/>
              <a:t>‹#›</a:t>
            </a:fld>
            <a:endParaRPr lang="sr-Latn-RS"/>
          </a:p>
        </p:txBody>
      </p:sp>
    </p:spTree>
    <p:extLst>
      <p:ext uri="{BB962C8B-B14F-4D97-AF65-F5344CB8AC3E}">
        <p14:creationId xmlns:p14="http://schemas.microsoft.com/office/powerpoint/2010/main" val="27101180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16" name="Slide Number Placeholder 15"/>
          <p:cNvSpPr>
            <a:spLocks noGrp="1"/>
          </p:cNvSpPr>
          <p:nvPr>
            <p:ph type="sldNum" sz="quarter" idx="11"/>
          </p:nvPr>
        </p:nvSpPr>
        <p:spPr/>
        <p:txBody>
          <a:bodyPr/>
          <a:lstStyle/>
          <a:p>
            <a:fld id="{CCCBF700-A369-415A-9DCA-A73478EB1BC9}" type="slidenum">
              <a:rPr lang="sr-Latn-RS" smtClean="0"/>
              <a:pPr/>
              <a:t>‹#›</a:t>
            </a:fld>
            <a:endParaRPr lang="sr-Latn-RS"/>
          </a:p>
        </p:txBody>
      </p:sp>
      <p:sp>
        <p:nvSpPr>
          <p:cNvPr id="17" name="Footer Placeholder 16"/>
          <p:cNvSpPr>
            <a:spLocks noGrp="1"/>
          </p:cNvSpPr>
          <p:nvPr>
            <p:ph type="ftr" sz="quarter" idx="12"/>
          </p:nvPr>
        </p:nvSpPr>
        <p:spPr/>
        <p:txBody>
          <a:bodyPr/>
          <a:lstStyle/>
          <a:p>
            <a:endParaRPr lang="sr-Latn-R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CCBF700-A369-415A-9DCA-A73478EB1BC9}" type="slidenum">
              <a:rPr lang="sr-Latn-RS" smtClean="0"/>
              <a:pPr/>
              <a:t>‹#›</a:t>
            </a:fld>
            <a:endParaRPr lang="sr-Latn-R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5" name="Footer Placeholder 4"/>
          <p:cNvSpPr>
            <a:spLocks noGrp="1"/>
          </p:cNvSpPr>
          <p:nvPr>
            <p:ph type="ftr" sz="quarter" idx="11"/>
          </p:nvPr>
        </p:nvSpPr>
        <p:spPr/>
        <p:txBody>
          <a:bodyPr/>
          <a:lstStyle/>
          <a:p>
            <a:endParaRPr lang="sr-Latn-RS"/>
          </a:p>
        </p:txBody>
      </p:sp>
      <p:sp>
        <p:nvSpPr>
          <p:cNvPr id="6" name="Slide Number Placeholder 5"/>
          <p:cNvSpPr>
            <a:spLocks noGrp="1"/>
          </p:cNvSpPr>
          <p:nvPr>
            <p:ph type="sldNum" sz="quarter" idx="12"/>
          </p:nvPr>
        </p:nvSpPr>
        <p:spPr/>
        <p:txBody>
          <a:bodyPr/>
          <a:lstStyle/>
          <a:p>
            <a:fld id="{CCCBF700-A369-415A-9DCA-A73478EB1BC9}" type="slidenum">
              <a:rPr lang="sr-Latn-RS" smtClean="0"/>
              <a:pPr/>
              <a:t>‹#›</a:t>
            </a:fld>
            <a:endParaRPr lang="sr-Latn-R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15" name="Slide Number Placeholder 14"/>
          <p:cNvSpPr>
            <a:spLocks noGrp="1"/>
          </p:cNvSpPr>
          <p:nvPr>
            <p:ph type="sldNum" sz="quarter" idx="11"/>
          </p:nvPr>
        </p:nvSpPr>
        <p:spPr/>
        <p:txBody>
          <a:bodyPr/>
          <a:lstStyle/>
          <a:p>
            <a:fld id="{CCCBF700-A369-415A-9DCA-A73478EB1BC9}" type="slidenum">
              <a:rPr lang="sr-Latn-RS" smtClean="0"/>
              <a:pPr/>
              <a:t>‹#›</a:t>
            </a:fld>
            <a:endParaRPr lang="sr-Latn-RS"/>
          </a:p>
        </p:txBody>
      </p:sp>
      <p:sp>
        <p:nvSpPr>
          <p:cNvPr id="16" name="Footer Placeholder 15"/>
          <p:cNvSpPr>
            <a:spLocks noGrp="1"/>
          </p:cNvSpPr>
          <p:nvPr>
            <p:ph type="ftr" sz="quarter" idx="12"/>
          </p:nvPr>
        </p:nvSpPr>
        <p:spPr/>
        <p:txBody>
          <a:bodyPr/>
          <a:lstStyle/>
          <a:p>
            <a:endParaRPr lang="sr-Latn-R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13" name="Slide Number Placeholder 12"/>
          <p:cNvSpPr>
            <a:spLocks noGrp="1"/>
          </p:cNvSpPr>
          <p:nvPr>
            <p:ph type="sldNum" sz="quarter" idx="11"/>
          </p:nvPr>
        </p:nvSpPr>
        <p:spPr/>
        <p:txBody>
          <a:bodyPr/>
          <a:lstStyle/>
          <a:p>
            <a:fld id="{CCCBF700-A369-415A-9DCA-A73478EB1BC9}" type="slidenum">
              <a:rPr lang="sr-Latn-RS" smtClean="0"/>
              <a:pPr/>
              <a:t>‹#›</a:t>
            </a:fld>
            <a:endParaRPr lang="sr-Latn-RS"/>
          </a:p>
        </p:txBody>
      </p:sp>
      <p:sp>
        <p:nvSpPr>
          <p:cNvPr id="14" name="Footer Placeholder 13"/>
          <p:cNvSpPr>
            <a:spLocks noGrp="1"/>
          </p:cNvSpPr>
          <p:nvPr>
            <p:ph type="ftr" sz="quarter" idx="12"/>
          </p:nvPr>
        </p:nvSpPr>
        <p:spPr/>
        <p:txBody>
          <a:bodyPr/>
          <a:lstStyle/>
          <a:p>
            <a:endParaRPr lang="sr-Latn-RS"/>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9" name="Slide Number Placeholder 8"/>
          <p:cNvSpPr>
            <a:spLocks noGrp="1"/>
          </p:cNvSpPr>
          <p:nvPr>
            <p:ph type="sldNum" sz="quarter" idx="11"/>
          </p:nvPr>
        </p:nvSpPr>
        <p:spPr/>
        <p:txBody>
          <a:bodyPr/>
          <a:lstStyle/>
          <a:p>
            <a:fld id="{CCCBF700-A369-415A-9DCA-A73478EB1BC9}" type="slidenum">
              <a:rPr lang="sr-Latn-RS" smtClean="0"/>
              <a:pPr/>
              <a:t>‹#›</a:t>
            </a:fld>
            <a:endParaRPr lang="sr-Latn-RS"/>
          </a:p>
        </p:txBody>
      </p:sp>
      <p:sp>
        <p:nvSpPr>
          <p:cNvPr id="10" name="Footer Placeholder 9"/>
          <p:cNvSpPr>
            <a:spLocks noGrp="1"/>
          </p:cNvSpPr>
          <p:nvPr>
            <p:ph type="ftr" sz="quarter" idx="12"/>
          </p:nvPr>
        </p:nvSpPr>
        <p:spPr/>
        <p:txBody>
          <a:bodyPr/>
          <a:lstStyle/>
          <a:p>
            <a:endParaRPr lang="sr-Latn-RS"/>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15" name="Slide Number Placeholder 14"/>
          <p:cNvSpPr>
            <a:spLocks noGrp="1"/>
          </p:cNvSpPr>
          <p:nvPr>
            <p:ph type="sldNum" sz="quarter" idx="11"/>
          </p:nvPr>
        </p:nvSpPr>
        <p:spPr/>
        <p:txBody>
          <a:bodyPr/>
          <a:lstStyle/>
          <a:p>
            <a:fld id="{CCCBF700-A369-415A-9DCA-A73478EB1BC9}" type="slidenum">
              <a:rPr lang="sr-Latn-RS" smtClean="0"/>
              <a:pPr/>
              <a:t>‹#›</a:t>
            </a:fld>
            <a:endParaRPr lang="sr-Latn-RS"/>
          </a:p>
        </p:txBody>
      </p:sp>
      <p:sp>
        <p:nvSpPr>
          <p:cNvPr id="16" name="Footer Placeholder 15"/>
          <p:cNvSpPr>
            <a:spLocks noGrp="1"/>
          </p:cNvSpPr>
          <p:nvPr>
            <p:ph type="ftr" sz="quarter" idx="12"/>
          </p:nvPr>
        </p:nvSpPr>
        <p:spPr/>
        <p:txBody>
          <a:bodyPr/>
          <a:lstStyle/>
          <a:p>
            <a:endParaRPr lang="sr-Latn-R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8" name="Slide Number Placeholder 7"/>
          <p:cNvSpPr>
            <a:spLocks noGrp="1"/>
          </p:cNvSpPr>
          <p:nvPr>
            <p:ph type="sldNum" sz="quarter" idx="11"/>
          </p:nvPr>
        </p:nvSpPr>
        <p:spPr/>
        <p:txBody>
          <a:bodyPr/>
          <a:lstStyle/>
          <a:p>
            <a:fld id="{CCCBF700-A369-415A-9DCA-A73478EB1BC9}" type="slidenum">
              <a:rPr lang="sr-Latn-RS" smtClean="0"/>
              <a:pPr/>
              <a:t>‹#›</a:t>
            </a:fld>
            <a:endParaRPr lang="sr-Latn-RS"/>
          </a:p>
        </p:txBody>
      </p:sp>
      <p:sp>
        <p:nvSpPr>
          <p:cNvPr id="9" name="Footer Placeholder 8"/>
          <p:cNvSpPr>
            <a:spLocks noGrp="1"/>
          </p:cNvSpPr>
          <p:nvPr>
            <p:ph type="ftr" sz="quarter" idx="12"/>
          </p:nvPr>
        </p:nvSpPr>
        <p:spPr/>
        <p:txBody>
          <a:bodyPr/>
          <a:lstStyle/>
          <a:p>
            <a:endParaRPr lang="sr-Latn-R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6" name="Slide Number Placeholder 5"/>
          <p:cNvSpPr>
            <a:spLocks noGrp="1"/>
          </p:cNvSpPr>
          <p:nvPr>
            <p:ph type="sldNum" sz="quarter" idx="11"/>
          </p:nvPr>
        </p:nvSpPr>
        <p:spPr/>
        <p:txBody>
          <a:bodyPr/>
          <a:lstStyle/>
          <a:p>
            <a:fld id="{CCCBF700-A369-415A-9DCA-A73478EB1BC9}" type="slidenum">
              <a:rPr lang="sr-Latn-RS" smtClean="0"/>
              <a:pPr/>
              <a:t>‹#›</a:t>
            </a:fld>
            <a:endParaRPr lang="sr-Latn-RS"/>
          </a:p>
        </p:txBody>
      </p:sp>
      <p:sp>
        <p:nvSpPr>
          <p:cNvPr id="7" name="Footer Placeholder 6"/>
          <p:cNvSpPr>
            <a:spLocks noGrp="1"/>
          </p:cNvSpPr>
          <p:nvPr>
            <p:ph type="ftr" sz="quarter" idx="12"/>
          </p:nvPr>
        </p:nvSpPr>
        <p:spPr/>
        <p:txBody>
          <a:bodyPr/>
          <a:lstStyle/>
          <a:p>
            <a:endParaRPr lang="sr-Latn-R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16" name="Slide Number Placeholder 15"/>
          <p:cNvSpPr>
            <a:spLocks noGrp="1"/>
          </p:cNvSpPr>
          <p:nvPr>
            <p:ph type="sldNum" sz="quarter" idx="11"/>
          </p:nvPr>
        </p:nvSpPr>
        <p:spPr/>
        <p:txBody>
          <a:bodyPr/>
          <a:lstStyle/>
          <a:p>
            <a:fld id="{CCCBF700-A369-415A-9DCA-A73478EB1BC9}" type="slidenum">
              <a:rPr lang="sr-Latn-RS" smtClean="0"/>
              <a:pPr/>
              <a:t>‹#›</a:t>
            </a:fld>
            <a:endParaRPr lang="sr-Latn-RS"/>
          </a:p>
        </p:txBody>
      </p:sp>
      <p:sp>
        <p:nvSpPr>
          <p:cNvPr id="17" name="Footer Placeholder 16"/>
          <p:cNvSpPr>
            <a:spLocks noGrp="1"/>
          </p:cNvSpPr>
          <p:nvPr>
            <p:ph type="ftr" sz="quarter" idx="12"/>
          </p:nvPr>
        </p:nvSpPr>
        <p:spPr/>
        <p:txBody>
          <a:bodyPr/>
          <a:lstStyle/>
          <a:p>
            <a:endParaRPr lang="sr-Latn-RS"/>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0DC71A82-8BA9-4A8E-914F-C8521845DA71}" type="datetimeFigureOut">
              <a:rPr lang="sr-Latn-RS" smtClean="0"/>
              <a:pPr/>
              <a:t>27.8.2018.</a:t>
            </a:fld>
            <a:endParaRPr lang="sr-Latn-RS"/>
          </a:p>
        </p:txBody>
      </p:sp>
      <p:sp>
        <p:nvSpPr>
          <p:cNvPr id="14" name="Slide Number Placeholder 13"/>
          <p:cNvSpPr>
            <a:spLocks noGrp="1"/>
          </p:cNvSpPr>
          <p:nvPr>
            <p:ph type="sldNum" sz="quarter" idx="11"/>
          </p:nvPr>
        </p:nvSpPr>
        <p:spPr/>
        <p:txBody>
          <a:bodyPr/>
          <a:lstStyle/>
          <a:p>
            <a:fld id="{CCCBF700-A369-415A-9DCA-A73478EB1BC9}" type="slidenum">
              <a:rPr lang="sr-Latn-RS" smtClean="0"/>
              <a:pPr/>
              <a:t>‹#›</a:t>
            </a:fld>
            <a:endParaRPr lang="sr-Latn-RS"/>
          </a:p>
        </p:txBody>
      </p:sp>
      <p:sp>
        <p:nvSpPr>
          <p:cNvPr id="15" name="Footer Placeholder 14"/>
          <p:cNvSpPr>
            <a:spLocks noGrp="1"/>
          </p:cNvSpPr>
          <p:nvPr>
            <p:ph type="ftr" sz="quarter" idx="12"/>
          </p:nvPr>
        </p:nvSpPr>
        <p:spPr/>
        <p:txBody>
          <a:bodyPr/>
          <a:lstStyle/>
          <a:p>
            <a:endParaRPr lang="sr-Latn-R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DC71A82-8BA9-4A8E-914F-C8521845DA71}" type="datetimeFigureOut">
              <a:rPr lang="sr-Latn-RS" smtClean="0"/>
              <a:pPr/>
              <a:t>27.8.2018.</a:t>
            </a:fld>
            <a:endParaRPr lang="sr-Latn-RS"/>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sr-Latn-RS"/>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CCCBF700-A369-415A-9DCA-A73478EB1BC9}" type="slidenum">
              <a:rPr lang="sr-Latn-RS" smtClean="0"/>
              <a:pPr/>
              <a:t>‹#›</a:t>
            </a:fld>
            <a:endParaRPr lang="sr-Latn-R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google.com/search?client=firefox-b&amp;biw=1366&amp;bih=654&amp;tbm=isch&amp;sa=1&amp;ei=qHY4W-meBcnWwQL_wZ7QBg&amp;q=calcitonin+synthesis&amp;oq=calcitonin+sy&amp;gs_l=img.3.0.0i19k1.812624" TargetMode="Externa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www.google.com/search?client=firefox-b&amp;biw=1366&amp;bih=654&amp;tbm=isch&amp;sa=1&amp;ei=aX04W4KwAo-y0gWO-rrQBg&amp;q=hypercalcemia+effects+on+hormones&amp;oq=hypercalcemia+effects+on" TargetMode="External"/><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www.google.com/search?client=firefox-b&amp;biw=1366&amp;bih=654&amp;tbm=isch&amp;sa=1&amp;ei=qX04W466OonVwQKGhI6wBw&amp;q=hyp%D0%BEcalcemia+&amp;oq=hyp%D0%BEcalcemia+&amp;gs_l=img.3" TargetMode="External"/><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s://www.google.com/url?sa=t&amp;rct=j&amp;q=&amp;esrc=s&amp;source=web&amp;cd=8&amp;cad=rja&amp;uact=8&amp;ved=0ahUKEwj86O2Q5ZbcAhXLhaYKHbAeAEYQFghrMAc&amp;url=http://www.nature.com/scibx/journal/v7/n30/full/scibx.2014.899.html&amp;usg=AOvVaw2qEwmSVJ2qK4pL5fWCxx_x"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76300" y="3861048"/>
            <a:ext cx="7543800" cy="2152650"/>
          </a:xfrm>
        </p:spPr>
        <p:txBody>
          <a:bodyPr/>
          <a:lstStyle/>
          <a:p>
            <a:r>
              <a:rPr lang="sr-Cyrl-RS" dirty="0" smtClean="0">
                <a:latin typeface="Arial" pitchFamily="34" charset="0"/>
                <a:cs typeface="Arial" pitchFamily="34" charset="0"/>
              </a:rPr>
              <a:t>ИАСФ</a:t>
            </a:r>
            <a:br>
              <a:rPr lang="sr-Cyrl-RS" dirty="0" smtClean="0">
                <a:latin typeface="Arial" pitchFamily="34" charset="0"/>
                <a:cs typeface="Arial" pitchFamily="34" charset="0"/>
              </a:rPr>
            </a:br>
            <a:r>
              <a:rPr lang="sr-Cyrl-RS" dirty="0" smtClean="0">
                <a:latin typeface="Arial" pitchFamily="34" charset="0"/>
                <a:cs typeface="Arial" pitchFamily="34" charset="0"/>
              </a:rPr>
              <a:t> </a:t>
            </a:r>
            <a:br>
              <a:rPr lang="sr-Cyrl-RS" dirty="0" smtClean="0">
                <a:latin typeface="Arial" pitchFamily="34" charset="0"/>
                <a:cs typeface="Arial" pitchFamily="34" charset="0"/>
              </a:rPr>
            </a:br>
            <a:r>
              <a:rPr lang="sr-Cyrl-RS" dirty="0">
                <a:latin typeface="Arial" pitchFamily="34" charset="0"/>
                <a:cs typeface="Arial" pitchFamily="34" charset="0"/>
              </a:rPr>
              <a:t/>
            </a:r>
            <a:br>
              <a:rPr lang="sr-Cyrl-RS" dirty="0">
                <a:latin typeface="Arial" pitchFamily="34" charset="0"/>
                <a:cs typeface="Arial" pitchFamily="34" charset="0"/>
              </a:rPr>
            </a:br>
            <a:endParaRPr lang="sr-Latn-RS" dirty="0">
              <a:latin typeface="Arial" pitchFamily="34" charset="0"/>
              <a:cs typeface="Arial" pitchFamily="34" charset="0"/>
            </a:endParaRPr>
          </a:p>
        </p:txBody>
      </p:sp>
      <p:sp>
        <p:nvSpPr>
          <p:cNvPr id="3" name="Subtitle 2"/>
          <p:cNvSpPr>
            <a:spLocks noGrp="1"/>
          </p:cNvSpPr>
          <p:nvPr>
            <p:ph type="subTitle" idx="1"/>
          </p:nvPr>
        </p:nvSpPr>
        <p:spPr>
          <a:xfrm>
            <a:off x="1979712" y="4293096"/>
            <a:ext cx="6172200" cy="685800"/>
          </a:xfrm>
        </p:spPr>
        <p:txBody>
          <a:bodyPr>
            <a:noAutofit/>
          </a:bodyPr>
          <a:lstStyle/>
          <a:p>
            <a:r>
              <a:rPr lang="sr-Cyrl-RS" sz="3600" dirty="0">
                <a:latin typeface="Arial" pitchFamily="34" charset="0"/>
                <a:cs typeface="Arial" pitchFamily="34" charset="0"/>
              </a:rPr>
              <a:t>Калцијум, фосфор и магнезијум</a:t>
            </a:r>
            <a:endParaRPr lang="sr-Latn-RS" sz="3600" dirty="0"/>
          </a:p>
        </p:txBody>
      </p:sp>
      <p:pic>
        <p:nvPicPr>
          <p:cNvPr id="4" name="Picture 3" descr="samo-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752600" cy="2390775"/>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744026" y="595222"/>
            <a:ext cx="7107904" cy="1200329"/>
          </a:xfrm>
          <a:prstGeom prst="rect">
            <a:avLst/>
          </a:prstGeom>
        </p:spPr>
        <p:txBody>
          <a:bodyPr wrap="square">
            <a:spAutoFit/>
          </a:bodyPr>
          <a:lstStyle/>
          <a:p>
            <a:r>
              <a:rPr lang="sr-Cyrl-CS" sz="2400" b="1" dirty="0" smtClean="0">
                <a:latin typeface="Arial" pitchFamily="34" charset="0"/>
                <a:cs typeface="Arial" pitchFamily="34" charset="0"/>
              </a:rPr>
              <a:t>ФАКУЛТЕТ МЕДИЦИНСКИХ НАУКА УНИВЕРЗИТЕТА У КРАГУЈЕВЦУ</a:t>
            </a:r>
          </a:p>
          <a:p>
            <a:endParaRPr lang="sr-Cyrl-CS" sz="2400" b="1" dirty="0" smtClean="0">
              <a:latin typeface="Arial" pitchFamily="34" charset="0"/>
              <a:cs typeface="Arial" pitchFamily="34" charset="0"/>
            </a:endParaRPr>
          </a:p>
        </p:txBody>
      </p:sp>
    </p:spTree>
    <p:extLst>
      <p:ext uri="{BB962C8B-B14F-4D97-AF65-F5344CB8AC3E}">
        <p14:creationId xmlns:p14="http://schemas.microsoft.com/office/powerpoint/2010/main" val="225335137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9592" y="10557"/>
            <a:ext cx="7543800" cy="914400"/>
          </a:xfrm>
        </p:spPr>
        <p:txBody>
          <a:bodyPr/>
          <a:lstStyle/>
          <a:p>
            <a:r>
              <a:rPr lang="en-US" sz="2400" b="1" dirty="0" err="1">
                <a:effectLst/>
                <a:latin typeface="Arial" pitchFamily="34" charset="0"/>
                <a:cs typeface="Arial" pitchFamily="34" charset="0"/>
              </a:rPr>
              <a:t>Улога</a:t>
            </a:r>
            <a:r>
              <a:rPr lang="en-US" sz="2400" b="1" dirty="0">
                <a:effectLst/>
                <a:latin typeface="Arial" pitchFamily="34" charset="0"/>
                <a:cs typeface="Arial" pitchFamily="34" charset="0"/>
              </a:rPr>
              <a:t> </a:t>
            </a:r>
            <a:r>
              <a:rPr lang="en-US" sz="2400" b="1" dirty="0" err="1">
                <a:effectLst/>
                <a:latin typeface="Arial" pitchFamily="34" charset="0"/>
                <a:cs typeface="Arial" pitchFamily="34" charset="0"/>
              </a:rPr>
              <a:t>костију</a:t>
            </a:r>
            <a:r>
              <a:rPr lang="en-US" sz="2400" b="1" dirty="0">
                <a:effectLst/>
                <a:latin typeface="Arial" pitchFamily="34" charset="0"/>
                <a:cs typeface="Arial" pitchFamily="34" charset="0"/>
              </a:rPr>
              <a:t> у </a:t>
            </a:r>
            <a:r>
              <a:rPr lang="en-US" sz="2400" b="1" dirty="0" err="1">
                <a:effectLst/>
                <a:latin typeface="Arial" pitchFamily="34" charset="0"/>
                <a:cs typeface="Arial" pitchFamily="34" charset="0"/>
              </a:rPr>
              <a:t>одржавању</a:t>
            </a:r>
            <a:r>
              <a:rPr lang="en-US" sz="2400" b="1" dirty="0">
                <a:effectLst/>
                <a:latin typeface="Arial" pitchFamily="34" charset="0"/>
                <a:cs typeface="Arial" pitchFamily="34" charset="0"/>
              </a:rPr>
              <a:t> </a:t>
            </a:r>
            <a:r>
              <a:rPr lang="en-US" sz="2400" b="1" dirty="0" err="1">
                <a:effectLst/>
                <a:latin typeface="Arial" pitchFamily="34" charset="0"/>
                <a:cs typeface="Arial" pitchFamily="34" charset="0"/>
              </a:rPr>
              <a:t>баланса</a:t>
            </a:r>
            <a:r>
              <a:rPr lang="en-US" sz="2400" b="1" dirty="0">
                <a:effectLst/>
                <a:latin typeface="Arial" pitchFamily="34" charset="0"/>
                <a:cs typeface="Arial" pitchFamily="34" charset="0"/>
              </a:rPr>
              <a:t> </a:t>
            </a:r>
            <a:r>
              <a:rPr lang="en-US" sz="2400" b="1" dirty="0" err="1">
                <a:effectLst/>
                <a:latin typeface="Arial" pitchFamily="34" charset="0"/>
                <a:cs typeface="Arial" pitchFamily="34" charset="0"/>
              </a:rPr>
              <a:t>калцијума</a:t>
            </a:r>
            <a:r>
              <a:rPr lang="sr-Latn-RS" sz="2400" dirty="0">
                <a:effectLst/>
                <a:latin typeface="Arial" pitchFamily="34" charset="0"/>
                <a:cs typeface="Arial" pitchFamily="34" charset="0"/>
              </a:rPr>
              <a:t/>
            </a:r>
            <a:br>
              <a:rPr lang="sr-Latn-RS" sz="2400" dirty="0">
                <a:effectLst/>
                <a:latin typeface="Arial" pitchFamily="34" charset="0"/>
                <a:cs typeface="Arial" pitchFamily="34" charset="0"/>
              </a:rPr>
            </a:br>
            <a:endParaRPr lang="sr-Latn-RS" sz="2400" dirty="0">
              <a:latin typeface="Arial" pitchFamily="34" charset="0"/>
              <a:cs typeface="Arial" pitchFamily="34" charset="0"/>
            </a:endParaRPr>
          </a:p>
        </p:txBody>
      </p:sp>
      <p:pic>
        <p:nvPicPr>
          <p:cNvPr id="6146" name="Picture 2" descr="Резултат слика за calcium homeostasis in bones"/>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34554" b="5644"/>
          <a:stretch/>
        </p:blipFill>
        <p:spPr bwMode="auto">
          <a:xfrm>
            <a:off x="2411761" y="764704"/>
            <a:ext cx="4608511" cy="58236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9957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12968" cy="5904656"/>
          </a:xfrm>
        </p:spPr>
        <p:txBody>
          <a:bodyPr/>
          <a:lstStyle/>
          <a:p>
            <a:r>
              <a:rPr lang="sr-Cyrl-RS" dirty="0" err="1" smtClean="0">
                <a:effectLst/>
                <a:latin typeface="Arial" pitchFamily="34" charset="0"/>
                <a:cs typeface="Arial" pitchFamily="34" charset="0"/>
              </a:rPr>
              <a:t>Н</a:t>
            </a:r>
            <a:r>
              <a:rPr lang="en-US" dirty="0" err="1" smtClean="0">
                <a:effectLst/>
                <a:latin typeface="Arial" pitchFamily="34" charset="0"/>
                <a:cs typeface="Arial" pitchFamily="34" charset="0"/>
              </a:rPr>
              <a:t>иска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концентрација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en-US" dirty="0">
                <a:effectLst/>
                <a:latin typeface="Arial" pitchFamily="34" charset="0"/>
                <a:cs typeface="Arial" pitchFamily="34" charset="0"/>
              </a:rPr>
              <a:t> у </a:t>
            </a:r>
            <a:r>
              <a:rPr lang="en-US" dirty="0" err="1">
                <a:effectLst/>
                <a:latin typeface="Arial" pitchFamily="34" charset="0"/>
                <a:cs typeface="Arial" pitchFamily="34" charset="0"/>
              </a:rPr>
              <a:t>ћелији</a:t>
            </a:r>
            <a:r>
              <a:rPr lang="en-US" dirty="0">
                <a:effectLst/>
                <a:latin typeface="Arial" pitchFamily="34" charset="0"/>
                <a:cs typeface="Arial" pitchFamily="34" charset="0"/>
              </a:rPr>
              <a:t> </a:t>
            </a:r>
            <a:r>
              <a:rPr lang="en-US" dirty="0" err="1">
                <a:effectLst/>
                <a:latin typeface="Arial" pitchFamily="34" charset="0"/>
                <a:cs typeface="Arial" pitchFamily="34" charset="0"/>
              </a:rPr>
              <a:t>одржава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помоћу</a:t>
            </a:r>
            <a:r>
              <a:rPr lang="en-US" dirty="0">
                <a:effectLst/>
                <a:latin typeface="Arial" pitchFamily="34" charset="0"/>
                <a:cs typeface="Arial" pitchFamily="34" charset="0"/>
              </a:rPr>
              <a:t> </a:t>
            </a:r>
            <a:r>
              <a:rPr lang="en-US" dirty="0" err="1">
                <a:effectLst/>
                <a:latin typeface="Arial" pitchFamily="34" charset="0"/>
                <a:cs typeface="Arial" pitchFamily="34" charset="0"/>
              </a:rPr>
              <a:t>транспортних</a:t>
            </a:r>
            <a:r>
              <a:rPr lang="en-US" dirty="0">
                <a:effectLst/>
                <a:latin typeface="Arial" pitchFamily="34" charset="0"/>
                <a:cs typeface="Arial" pitchFamily="34" charset="0"/>
              </a:rPr>
              <a:t> </a:t>
            </a:r>
            <a:r>
              <a:rPr lang="en-US" dirty="0" err="1">
                <a:effectLst/>
                <a:latin typeface="Arial" pitchFamily="34" charset="0"/>
                <a:cs typeface="Arial" pitchFamily="34" charset="0"/>
              </a:rPr>
              <a:t>система</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плазма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мембрани</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и</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мембранама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саркоплазматичног</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ретикулума</a:t>
            </a:r>
            <a:r>
              <a:rPr lang="en-US" dirty="0">
                <a:effectLst/>
                <a:latin typeface="Arial" pitchFamily="34" charset="0"/>
                <a:cs typeface="Arial" pitchFamily="34" charset="0"/>
              </a:rPr>
              <a:t> </a:t>
            </a:r>
            <a:endParaRPr lang="sr-Latn-RS" dirty="0" smtClean="0">
              <a:effectLst/>
              <a:latin typeface="Arial" pitchFamily="34" charset="0"/>
              <a:cs typeface="Arial" pitchFamily="34" charset="0"/>
            </a:endParaRPr>
          </a:p>
          <a:p>
            <a:r>
              <a:rPr lang="sr-Cyrl-RS" dirty="0" smtClean="0">
                <a:effectLst/>
                <a:latin typeface="Arial" pitchFamily="34" charset="0"/>
                <a:cs typeface="Arial" pitchFamily="34" charset="0"/>
              </a:rPr>
              <a:t>Услед способнодти да граде соли, к</a:t>
            </a:r>
            <a:r>
              <a:rPr lang="en-US" dirty="0" err="1" smtClean="0">
                <a:effectLst/>
                <a:latin typeface="Arial" pitchFamily="34" charset="0"/>
                <a:cs typeface="Arial" pitchFamily="34" charset="0"/>
              </a:rPr>
              <a:t>онцентрације</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en-US" dirty="0">
                <a:effectLst/>
                <a:latin typeface="Arial" pitchFamily="34" charset="0"/>
                <a:cs typeface="Arial" pitchFamily="34" charset="0"/>
              </a:rPr>
              <a:t> и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екстрацелуларној</a:t>
            </a:r>
            <a:r>
              <a:rPr lang="en-US" dirty="0">
                <a:effectLst/>
                <a:latin typeface="Arial" pitchFamily="34" charset="0"/>
                <a:cs typeface="Arial" pitchFamily="34" charset="0"/>
              </a:rPr>
              <a:t> </a:t>
            </a:r>
            <a:r>
              <a:rPr lang="en-US" dirty="0" err="1">
                <a:effectLst/>
                <a:latin typeface="Arial" pitchFamily="34" charset="0"/>
                <a:cs typeface="Arial" pitchFamily="34" charset="0"/>
              </a:rPr>
              <a:t>течности</a:t>
            </a:r>
            <a:r>
              <a:rPr lang="en-US" dirty="0">
                <a:effectLst/>
                <a:latin typeface="Arial" pitchFamily="34" charset="0"/>
                <a:cs typeface="Arial" pitchFamily="34" charset="0"/>
              </a:rPr>
              <a:t> </a:t>
            </a:r>
            <a:r>
              <a:rPr lang="en-US" dirty="0" err="1">
                <a:effectLst/>
                <a:latin typeface="Arial" pitchFamily="34" charset="0"/>
                <a:cs typeface="Arial" pitchFamily="34" charset="0"/>
              </a:rPr>
              <a:t>утичу</a:t>
            </a:r>
            <a:r>
              <a:rPr lang="en-US" dirty="0">
                <a:effectLst/>
                <a:latin typeface="Arial" pitchFamily="34" charset="0"/>
                <a:cs typeface="Arial" pitchFamily="34" charset="0"/>
              </a:rPr>
              <a:t> </a:t>
            </a:r>
            <a:r>
              <a:rPr lang="en-US" dirty="0" err="1">
                <a:effectLst/>
                <a:latin typeface="Arial" pitchFamily="34" charset="0"/>
                <a:cs typeface="Arial" pitchFamily="34" charset="0"/>
              </a:rPr>
              <a:t>међусобно</a:t>
            </a:r>
            <a:r>
              <a:rPr lang="en-US" dirty="0">
                <a:effectLst/>
                <a:latin typeface="Arial" pitchFamily="34" charset="0"/>
                <a:cs typeface="Arial" pitchFamily="34" charset="0"/>
              </a:rPr>
              <a:t> </a:t>
            </a:r>
            <a:r>
              <a:rPr lang="en-US" dirty="0" err="1">
                <a:effectLst/>
                <a:latin typeface="Arial" pitchFamily="34" charset="0"/>
                <a:cs typeface="Arial" pitchFamily="34" charset="0"/>
              </a:rPr>
              <a:t>једна</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другу</a:t>
            </a:r>
            <a:endParaRPr lang="sr-Latn-RS" dirty="0" smtClean="0">
              <a:effectLst/>
              <a:latin typeface="Arial" pitchFamily="34" charset="0"/>
              <a:cs typeface="Arial" pitchFamily="34" charset="0"/>
            </a:endParaRPr>
          </a:p>
          <a:p>
            <a:r>
              <a:rPr lang="sr-Cyrl-RS" dirty="0" smtClean="0">
                <a:effectLst/>
                <a:latin typeface="Arial" pitchFamily="34" charset="0"/>
                <a:cs typeface="Arial" pitchFamily="34" charset="0"/>
              </a:rPr>
              <a:t>Примарни механизми који спречавају </a:t>
            </a:r>
            <a:r>
              <a:rPr lang="en-US" dirty="0" err="1" smtClean="0">
                <a:effectLst/>
                <a:latin typeface="Arial" pitchFamily="34" charset="0"/>
                <a:cs typeface="Arial" pitchFamily="34" charset="0"/>
              </a:rPr>
              <a:t>хиперкалцемију</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или</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хипокалцемију</a:t>
            </a:r>
            <a:r>
              <a:rPr lang="sr-Cyrl-RS" dirty="0" smtClean="0">
                <a:effectLst/>
                <a:latin typeface="Arial" pitchFamily="34" charset="0"/>
                <a:cs typeface="Arial" pitchFamily="34" charset="0"/>
              </a:rPr>
              <a:t> активирају се </a:t>
            </a:r>
            <a:r>
              <a:rPr lang="en-US" dirty="0" err="1" smtClean="0">
                <a:effectLst/>
                <a:latin typeface="Arial" pitchFamily="34" charset="0"/>
                <a:cs typeface="Arial" pitchFamily="34" charset="0"/>
              </a:rPr>
              <a:t>пре</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него</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укључи</a:t>
            </a:r>
            <a:r>
              <a:rPr lang="en-US" dirty="0">
                <a:effectLst/>
                <a:latin typeface="Arial" pitchFamily="34" charset="0"/>
                <a:cs typeface="Arial" pitchFamily="34" charset="0"/>
              </a:rPr>
              <a:t> </a:t>
            </a:r>
            <a:r>
              <a:rPr lang="en-US" dirty="0" err="1">
                <a:effectLst/>
                <a:latin typeface="Arial" pitchFamily="34" charset="0"/>
                <a:cs typeface="Arial" pitchFamily="34" charset="0"/>
              </a:rPr>
              <a:t>хормонска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регулација</a:t>
            </a:r>
            <a:r>
              <a:rPr lang="sr-Cyrl-RS" dirty="0" smtClean="0">
                <a:effectLst/>
                <a:latin typeface="Arial" pitchFamily="34" charset="0"/>
                <a:cs typeface="Arial" pitchFamily="34" charset="0"/>
              </a:rPr>
              <a:t> </a:t>
            </a:r>
            <a:r>
              <a:rPr lang="en-US" dirty="0" smtClean="0">
                <a:effectLst/>
                <a:latin typeface="Arial" pitchFamily="34" charset="0"/>
                <a:cs typeface="Arial" pitchFamily="34" charset="0"/>
              </a:rPr>
              <a:t> </a:t>
            </a:r>
            <a:endParaRPr lang="sr-Latn-RS" b="1" dirty="0">
              <a:effectLst/>
              <a:latin typeface="Arial" pitchFamily="34" charset="0"/>
              <a:cs typeface="Arial" pitchFamily="34" charset="0"/>
            </a:endParaRPr>
          </a:p>
          <a:p>
            <a:r>
              <a:rPr lang="en-US" b="1" dirty="0" err="1">
                <a:effectLst/>
                <a:latin typeface="Arial" pitchFamily="34" charset="0"/>
                <a:cs typeface="Arial" pitchFamily="34" charset="0"/>
              </a:rPr>
              <a:t>Други</a:t>
            </a:r>
            <a:r>
              <a:rPr lang="en-US" b="1" dirty="0">
                <a:effectLst/>
                <a:latin typeface="Arial" pitchFamily="34" charset="0"/>
                <a:cs typeface="Arial" pitchFamily="34" charset="0"/>
              </a:rPr>
              <a:t> </a:t>
            </a:r>
            <a:r>
              <a:rPr lang="en-US" b="1" dirty="0" err="1">
                <a:effectLst/>
                <a:latin typeface="Arial" pitchFamily="34" charset="0"/>
                <a:cs typeface="Arial" pitchFamily="34" charset="0"/>
              </a:rPr>
              <a:t>механизам</a:t>
            </a:r>
            <a:r>
              <a:rPr lang="en-US" dirty="0">
                <a:effectLst/>
                <a:latin typeface="Arial" pitchFamily="34" charset="0"/>
                <a:cs typeface="Arial" pitchFamily="34" charset="0"/>
              </a:rPr>
              <a:t> </a:t>
            </a:r>
            <a:r>
              <a:rPr lang="en-US" dirty="0" err="1">
                <a:effectLst/>
                <a:latin typeface="Arial" pitchFamily="34" charset="0"/>
                <a:cs typeface="Arial" pitchFamily="34" charset="0"/>
              </a:rPr>
              <a:t>за</a:t>
            </a:r>
            <a:r>
              <a:rPr lang="en-US" dirty="0">
                <a:effectLst/>
                <a:latin typeface="Arial" pitchFamily="34" charset="0"/>
                <a:cs typeface="Arial" pitchFamily="34" charset="0"/>
              </a:rPr>
              <a:t> </a:t>
            </a:r>
            <a:r>
              <a:rPr lang="en-US" dirty="0" err="1">
                <a:effectLst/>
                <a:latin typeface="Arial" pitchFamily="34" charset="0"/>
                <a:cs typeface="Arial" pitchFamily="34" charset="0"/>
              </a:rPr>
              <a:t>одржавање</a:t>
            </a:r>
            <a:r>
              <a:rPr lang="en-US" dirty="0">
                <a:effectLst/>
                <a:latin typeface="Arial" pitchFamily="34" charset="0"/>
                <a:cs typeface="Arial" pitchFamily="34" charset="0"/>
              </a:rPr>
              <a:t> </a:t>
            </a:r>
            <a:r>
              <a:rPr lang="en-US" dirty="0" err="1">
                <a:effectLst/>
                <a:latin typeface="Arial" pitchFamily="34" charset="0"/>
                <a:cs typeface="Arial" pitchFamily="34" charset="0"/>
              </a:rPr>
              <a:t>сталне</a:t>
            </a:r>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концентрације</a:t>
            </a:r>
            <a:r>
              <a:rPr lang="en-US" dirty="0">
                <a:effectLst/>
                <a:latin typeface="Arial" pitchFamily="34" charset="0"/>
                <a:cs typeface="Arial" pitchFamily="34" charset="0"/>
              </a:rPr>
              <a:t> </a:t>
            </a:r>
            <a:r>
              <a:rPr lang="en-US" dirty="0" err="1">
                <a:effectLst/>
                <a:latin typeface="Arial" pitchFamily="34" charset="0"/>
                <a:cs typeface="Arial" pitchFamily="34" charset="0"/>
              </a:rPr>
              <a:t>јона</a:t>
            </a:r>
            <a:r>
              <a:rPr lang="en-US" dirty="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en-US" dirty="0">
                <a:effectLst/>
                <a:latin typeface="Arial" pitchFamily="34" charset="0"/>
                <a:cs typeface="Arial" pitchFamily="34" charset="0"/>
              </a:rPr>
              <a:t> у </a:t>
            </a:r>
            <a:r>
              <a:rPr lang="en-US" dirty="0" err="1" smtClean="0">
                <a:effectLst/>
                <a:latin typeface="Arial" pitchFamily="34" charset="0"/>
                <a:cs typeface="Arial" pitchFamily="34" charset="0"/>
              </a:rPr>
              <a:t>eкстрацелуларној</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течности</a:t>
            </a:r>
            <a:r>
              <a:rPr lang="en-US" dirty="0">
                <a:effectLst/>
                <a:latin typeface="Arial" pitchFamily="34" charset="0"/>
                <a:cs typeface="Arial" pitchFamily="34" charset="0"/>
              </a:rPr>
              <a:t> </a:t>
            </a:r>
            <a:r>
              <a:rPr lang="en-US" dirty="0" err="1">
                <a:effectLst/>
                <a:latin typeface="Arial" pitchFamily="34" charset="0"/>
                <a:cs typeface="Arial" pitchFamily="34" charset="0"/>
              </a:rPr>
              <a:t>су</a:t>
            </a:r>
            <a:r>
              <a:rPr lang="en-US" dirty="0">
                <a:effectLst/>
                <a:latin typeface="Arial" pitchFamily="34" charset="0"/>
                <a:cs typeface="Arial" pitchFamily="34" charset="0"/>
              </a:rPr>
              <a:t> </a:t>
            </a:r>
            <a:r>
              <a:rPr lang="en-US" dirty="0" err="1">
                <a:effectLst/>
                <a:latin typeface="Arial" pitchFamily="34" charset="0"/>
                <a:cs typeface="Arial" pitchFamily="34" charset="0"/>
              </a:rPr>
              <a:t>митохондрије</a:t>
            </a:r>
            <a:r>
              <a:rPr lang="en-US" dirty="0">
                <a:effectLst/>
                <a:latin typeface="Arial" pitchFamily="34" charset="0"/>
                <a:cs typeface="Arial" pitchFamily="34" charset="0"/>
              </a:rPr>
              <a:t> </a:t>
            </a:r>
            <a:endParaRPr lang="sr-Latn-RS" dirty="0" smtClean="0">
              <a:effectLst/>
              <a:latin typeface="Arial" pitchFamily="34" charset="0"/>
              <a:cs typeface="Arial" pitchFamily="34" charset="0"/>
            </a:endParaRPr>
          </a:p>
          <a:p>
            <a:r>
              <a:rPr lang="sr-Cyrl-RS" dirty="0" err="1" smtClean="0">
                <a:effectLst/>
                <a:latin typeface="Arial" pitchFamily="34" charset="0"/>
                <a:cs typeface="Arial" pitchFamily="34" charset="0"/>
              </a:rPr>
              <a:t>Р</a:t>
            </a:r>
            <a:r>
              <a:rPr lang="en-US" dirty="0" err="1" smtClean="0">
                <a:effectLst/>
                <a:latin typeface="Arial" pitchFamily="34" charset="0"/>
                <a:cs typeface="Arial" pitchFamily="34" charset="0"/>
              </a:rPr>
              <a:t>егулатори</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метаболизма</a:t>
            </a:r>
            <a:r>
              <a:rPr lang="en-US" dirty="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en-US" dirty="0">
                <a:effectLst/>
                <a:latin typeface="Arial" pitchFamily="34" charset="0"/>
                <a:cs typeface="Arial" pitchFamily="34" charset="0"/>
              </a:rPr>
              <a:t> (и </a:t>
            </a:r>
            <a:r>
              <a:rPr lang="en-US" dirty="0" err="1">
                <a:effectLst/>
                <a:latin typeface="Arial" pitchFamily="34" charset="0"/>
                <a:cs typeface="Arial" pitchFamily="34" charset="0"/>
              </a:rPr>
              <a:t>истовремено</a:t>
            </a:r>
            <a:r>
              <a:rPr lang="en-US" dirty="0">
                <a:effectLst/>
                <a:latin typeface="Arial" pitchFamily="34" charset="0"/>
                <a:cs typeface="Arial" pitchFamily="34" charset="0"/>
              </a:rPr>
              <a:t> </a:t>
            </a:r>
            <a:r>
              <a:rPr lang="en-US" dirty="0" err="1">
                <a:effectLst/>
                <a:latin typeface="Arial" pitchFamily="34" charset="0"/>
                <a:cs typeface="Arial" pitchFamily="34" charset="0"/>
              </a:rPr>
              <a:t>метаболизма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екстраћелијској</a:t>
            </a:r>
            <a:r>
              <a:rPr lang="en-US" dirty="0">
                <a:effectLst/>
                <a:latin typeface="Arial" pitchFamily="34" charset="0"/>
                <a:cs typeface="Arial" pitchFamily="34" charset="0"/>
              </a:rPr>
              <a:t> </a:t>
            </a:r>
            <a:r>
              <a:rPr lang="en-US" dirty="0" err="1">
                <a:effectLst/>
                <a:latin typeface="Arial" pitchFamily="34" charset="0"/>
                <a:cs typeface="Arial" pitchFamily="34" charset="0"/>
              </a:rPr>
              <a:t>течности</a:t>
            </a:r>
            <a:r>
              <a:rPr lang="en-US" dirty="0">
                <a:effectLst/>
                <a:latin typeface="Arial" pitchFamily="34" charset="0"/>
                <a:cs typeface="Arial" pitchFamily="34" charset="0"/>
              </a:rPr>
              <a:t> </a:t>
            </a:r>
            <a:r>
              <a:rPr lang="en-US" dirty="0" err="1">
                <a:effectLst/>
                <a:latin typeface="Arial" pitchFamily="34" charset="0"/>
                <a:cs typeface="Arial" pitchFamily="34" charset="0"/>
              </a:rPr>
              <a:t>су</a:t>
            </a:r>
            <a:r>
              <a:rPr lang="en-US" dirty="0">
                <a:effectLst/>
                <a:latin typeface="Arial" pitchFamily="34" charset="0"/>
                <a:cs typeface="Arial" pitchFamily="34" charset="0"/>
              </a:rPr>
              <a:t> </a:t>
            </a:r>
            <a:r>
              <a:rPr lang="en-US" dirty="0" err="1">
                <a:effectLst/>
                <a:latin typeface="Arial" pitchFamily="34" charset="0"/>
                <a:cs typeface="Arial" pitchFamily="34" charset="0"/>
              </a:rPr>
              <a:t>паратироидни</a:t>
            </a:r>
            <a:r>
              <a:rPr lang="en-US" dirty="0">
                <a:effectLst/>
                <a:latin typeface="Arial" pitchFamily="34" charset="0"/>
                <a:cs typeface="Arial" pitchFamily="34" charset="0"/>
              </a:rPr>
              <a:t> </a:t>
            </a:r>
            <a:r>
              <a:rPr lang="en-US" dirty="0" err="1">
                <a:effectLst/>
                <a:latin typeface="Arial" pitchFamily="34" charset="0"/>
                <a:cs typeface="Arial" pitchFamily="34" charset="0"/>
              </a:rPr>
              <a:t>хормон</a:t>
            </a:r>
            <a:r>
              <a:rPr lang="en-US" dirty="0">
                <a:effectLst/>
                <a:latin typeface="Arial" pitchFamily="34" charset="0"/>
                <a:cs typeface="Arial" pitchFamily="34" charset="0"/>
              </a:rPr>
              <a:t> и </a:t>
            </a:r>
            <a:r>
              <a:rPr lang="en-US" dirty="0" smtClean="0">
                <a:effectLst/>
                <a:latin typeface="Arial" pitchFamily="34" charset="0"/>
                <a:cs typeface="Arial" pitchFamily="34" charset="0"/>
              </a:rPr>
              <a:t>1,25(О</a:t>
            </a:r>
            <a:r>
              <a:rPr lang="sr-Latn-RS" dirty="0" smtClean="0">
                <a:effectLst/>
                <a:latin typeface="Arial" pitchFamily="34" charset="0"/>
                <a:cs typeface="Arial" pitchFamily="34" charset="0"/>
              </a:rPr>
              <a:t>H</a:t>
            </a:r>
            <a:r>
              <a:rPr lang="en-US" dirty="0" smtClean="0">
                <a:effectLst/>
                <a:latin typeface="Arial" pitchFamily="34" charset="0"/>
                <a:cs typeface="Arial" pitchFamily="34" charset="0"/>
              </a:rPr>
              <a:t>)2-витамин Д3 </a:t>
            </a:r>
            <a:endParaRPr lang="sr-Latn-RS" dirty="0">
              <a:latin typeface="Arial" pitchFamily="34" charset="0"/>
              <a:cs typeface="Arial" pitchFamily="34" charset="0"/>
            </a:endParaRPr>
          </a:p>
        </p:txBody>
      </p:sp>
      <p:sp>
        <p:nvSpPr>
          <p:cNvPr id="3" name="Title 2"/>
          <p:cNvSpPr>
            <a:spLocks noGrp="1"/>
          </p:cNvSpPr>
          <p:nvPr>
            <p:ph type="title"/>
          </p:nvPr>
        </p:nvSpPr>
        <p:spPr>
          <a:xfrm>
            <a:off x="129168" y="188640"/>
            <a:ext cx="8907328" cy="914400"/>
          </a:xfrm>
        </p:spPr>
        <p:txBody>
          <a:bodyPr/>
          <a:lstStyle/>
          <a:p>
            <a:r>
              <a:rPr lang="en-US" sz="3200" b="1" dirty="0">
                <a:effectLst/>
                <a:latin typeface="Arial" pitchFamily="34" charset="0"/>
                <a:cs typeface="Arial" pitchFamily="34" charset="0"/>
              </a:rPr>
              <a:t>РЕГУЛАЦИЈА МЕТАБОЛИЗМА КАЛЦИЈУМА</a:t>
            </a:r>
            <a:r>
              <a:rPr lang="sr-Latn-RS" sz="3200" dirty="0">
                <a:effectLst/>
                <a:latin typeface="Arial" pitchFamily="34" charset="0"/>
                <a:cs typeface="Arial" pitchFamily="34" charset="0"/>
              </a:rPr>
              <a:t/>
            </a:r>
            <a:br>
              <a:rPr lang="sr-Latn-RS" sz="3200" dirty="0">
                <a:effectLst/>
                <a:latin typeface="Arial" pitchFamily="34" charset="0"/>
                <a:cs typeface="Arial" pitchFamily="34" charset="0"/>
              </a:rPr>
            </a:br>
            <a:endParaRPr lang="sr-Latn-RS" sz="3200" dirty="0">
              <a:latin typeface="Arial" pitchFamily="34" charset="0"/>
              <a:cs typeface="Arial" pitchFamily="34" charset="0"/>
            </a:endParaRPr>
          </a:p>
        </p:txBody>
      </p:sp>
    </p:spTree>
    <p:extLst>
      <p:ext uri="{BB962C8B-B14F-4D97-AF65-F5344CB8AC3E}">
        <p14:creationId xmlns:p14="http://schemas.microsoft.com/office/powerpoint/2010/main" val="25137243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9552" y="188640"/>
            <a:ext cx="7903840" cy="634008"/>
          </a:xfrm>
        </p:spPr>
        <p:txBody>
          <a:bodyPr/>
          <a:lstStyle/>
          <a:p>
            <a:r>
              <a:rPr lang="sr-Cyrl-RS" sz="3200" dirty="0" smtClean="0">
                <a:latin typeface="Arial" pitchFamily="34" charset="0"/>
                <a:cs typeface="Arial" pitchFamily="34" charset="0"/>
              </a:rPr>
              <a:t>Хормонска регулација метаболизма Са</a:t>
            </a:r>
            <a:endParaRPr lang="sr-Latn-RS" sz="3200" dirty="0">
              <a:latin typeface="Arial" pitchFamily="34" charset="0"/>
              <a:cs typeface="Arial" pitchFamily="34" charset="0"/>
            </a:endParaRPr>
          </a:p>
        </p:txBody>
      </p:sp>
      <p:pic>
        <p:nvPicPr>
          <p:cNvPr id="1026" name="Picture 2" descr="C:\Users\Ivana Nikolić\Desktop\pth slika.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512" y="1240952"/>
            <a:ext cx="6696744" cy="557242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84034" y="1240952"/>
            <a:ext cx="2690801" cy="5047536"/>
          </a:xfrm>
          <a:prstGeom prst="rect">
            <a:avLst/>
          </a:prstGeom>
          <a:noFill/>
        </p:spPr>
        <p:txBody>
          <a:bodyPr wrap="none" rtlCol="0">
            <a:spAutoFit/>
          </a:bodyPr>
          <a:lstStyle/>
          <a:p>
            <a:pPr marL="18288"/>
            <a:r>
              <a:rPr lang="en-US" sz="1400" dirty="0" err="1">
                <a:latin typeface="Arial" pitchFamily="34" charset="0"/>
                <a:cs typeface="Arial" pitchFamily="34" charset="0"/>
              </a:rPr>
              <a:t>Паратироидни</a:t>
            </a:r>
            <a:r>
              <a:rPr lang="en-US" sz="1400" dirty="0">
                <a:latin typeface="Arial" pitchFamily="34" charset="0"/>
                <a:cs typeface="Arial" pitchFamily="34" charset="0"/>
              </a:rPr>
              <a:t> </a:t>
            </a:r>
            <a:r>
              <a:rPr lang="en-US" sz="1400" dirty="0" err="1" smtClean="0">
                <a:latin typeface="Arial" pitchFamily="34" charset="0"/>
                <a:cs typeface="Arial" pitchFamily="34" charset="0"/>
              </a:rPr>
              <a:t>хормон</a:t>
            </a:r>
            <a:endParaRPr lang="en-US" sz="1400" dirty="0" smtClean="0">
              <a:latin typeface="Arial" pitchFamily="34" charset="0"/>
              <a:cs typeface="Arial" pitchFamily="34" charset="0"/>
            </a:endParaRPr>
          </a:p>
          <a:p>
            <a:pPr marL="18288"/>
            <a:r>
              <a:rPr lang="en-US" sz="1400" dirty="0" smtClean="0">
                <a:latin typeface="Arial" pitchFamily="34" charset="0"/>
                <a:cs typeface="Arial" pitchFamily="34" charset="0"/>
              </a:rPr>
              <a:t>(</a:t>
            </a:r>
            <a:r>
              <a:rPr lang="en-US" sz="1400" dirty="0" err="1">
                <a:latin typeface="Arial" pitchFamily="34" charset="0"/>
                <a:cs typeface="Arial" pitchFamily="34" charset="0"/>
              </a:rPr>
              <a:t>паратхормон</a:t>
            </a:r>
            <a:r>
              <a:rPr lang="en-US" sz="1400" dirty="0">
                <a:latin typeface="Arial" pitchFamily="34" charset="0"/>
                <a:cs typeface="Arial" pitchFamily="34" charset="0"/>
              </a:rPr>
              <a:t>, </a:t>
            </a:r>
            <a:r>
              <a:rPr lang="sr-Latn-RS" sz="1400" dirty="0" smtClean="0">
                <a:latin typeface="Arial" pitchFamily="34" charset="0"/>
                <a:cs typeface="Arial" pitchFamily="34" charset="0"/>
              </a:rPr>
              <a:t>PTH</a:t>
            </a:r>
            <a:r>
              <a:rPr lang="en-US" sz="1400" dirty="0" smtClean="0">
                <a:latin typeface="Arial" pitchFamily="34" charset="0"/>
                <a:cs typeface="Arial" pitchFamily="34" charset="0"/>
              </a:rPr>
              <a:t>)</a:t>
            </a:r>
            <a:endParaRPr lang="sr-Cyrl-RS" sz="1400" dirty="0">
              <a:latin typeface="Arial" pitchFamily="34" charset="0"/>
              <a:cs typeface="Arial" pitchFamily="34" charset="0"/>
            </a:endParaRPr>
          </a:p>
          <a:p>
            <a:pPr marL="18288" indent="0">
              <a:buNone/>
            </a:pPr>
            <a:r>
              <a:rPr lang="sr-Cyrl-RS" sz="1400" dirty="0" err="1" smtClean="0">
                <a:latin typeface="Arial" pitchFamily="34" charset="0"/>
                <a:cs typeface="Arial" pitchFamily="34" charset="0"/>
              </a:rPr>
              <a:t>с</a:t>
            </a:r>
            <a:r>
              <a:rPr lang="en-US" sz="1400" dirty="0" err="1" smtClean="0">
                <a:latin typeface="Arial" pitchFamily="34" charset="0"/>
                <a:cs typeface="Arial" pitchFamily="34" charset="0"/>
              </a:rPr>
              <a:t>интетишу</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главне</a:t>
            </a:r>
            <a:r>
              <a:rPr lang="en-US" sz="1400" dirty="0" smtClean="0">
                <a:latin typeface="Arial" pitchFamily="34" charset="0"/>
                <a:cs typeface="Arial" pitchFamily="34" charset="0"/>
              </a:rPr>
              <a:t> </a:t>
            </a:r>
            <a:r>
              <a:rPr lang="en-US" sz="1400" dirty="0" err="1">
                <a:latin typeface="Arial" pitchFamily="34" charset="0"/>
                <a:cs typeface="Arial" pitchFamily="34" charset="0"/>
              </a:rPr>
              <a:t>ћелије</a:t>
            </a:r>
            <a:r>
              <a:rPr lang="en-US" sz="1400" dirty="0">
                <a:latin typeface="Arial" pitchFamily="34" charset="0"/>
                <a:cs typeface="Arial" pitchFamily="34" charset="0"/>
              </a:rPr>
              <a:t> </a:t>
            </a:r>
            <a:endParaRPr lang="sr-Cyrl-RS" sz="1400" dirty="0" smtClean="0">
              <a:latin typeface="Arial" pitchFamily="34" charset="0"/>
              <a:cs typeface="Arial" pitchFamily="34" charset="0"/>
            </a:endParaRPr>
          </a:p>
          <a:p>
            <a:pPr marL="18288" indent="0">
              <a:buNone/>
            </a:pPr>
            <a:r>
              <a:rPr lang="en-US" sz="1400" dirty="0" err="1" smtClean="0">
                <a:latin typeface="Arial" pitchFamily="34" charset="0"/>
                <a:cs typeface="Arial" pitchFamily="34" charset="0"/>
              </a:rPr>
              <a:t>паратироидне</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жлезде</a:t>
            </a:r>
            <a:endParaRPr lang="sr-Cyrl-RS" sz="1400" dirty="0" smtClean="0">
              <a:latin typeface="Arial" pitchFamily="34" charset="0"/>
              <a:cs typeface="Arial" pitchFamily="34" charset="0"/>
            </a:endParaRPr>
          </a:p>
          <a:p>
            <a:pPr marL="18288" indent="0">
              <a:buNone/>
            </a:pPr>
            <a:endParaRPr lang="sr-Cyrl-RS" sz="1400" dirty="0">
              <a:latin typeface="Arial" pitchFamily="34" charset="0"/>
              <a:cs typeface="Arial" pitchFamily="34" charset="0"/>
            </a:endParaRPr>
          </a:p>
          <a:p>
            <a:pPr marL="18288" indent="0">
              <a:buNone/>
            </a:pPr>
            <a:r>
              <a:rPr lang="en-US" sz="1400" dirty="0" err="1">
                <a:latin typeface="Arial" pitchFamily="34" charset="0"/>
                <a:cs typeface="Arial" pitchFamily="34" charset="0"/>
              </a:rPr>
              <a:t>Главни</a:t>
            </a:r>
            <a:r>
              <a:rPr lang="en-US" sz="1400" dirty="0">
                <a:latin typeface="Arial" pitchFamily="34" charset="0"/>
                <a:cs typeface="Arial" pitchFamily="34" charset="0"/>
              </a:rPr>
              <a:t> </a:t>
            </a:r>
            <a:r>
              <a:rPr lang="en-US" sz="1400" dirty="0" err="1">
                <a:latin typeface="Arial" pitchFamily="34" charset="0"/>
                <a:cs typeface="Arial" pitchFamily="34" charset="0"/>
              </a:rPr>
              <a:t>регулатор</a:t>
            </a:r>
            <a:r>
              <a:rPr lang="en-US" sz="1400" dirty="0">
                <a:latin typeface="Arial" pitchFamily="34" charset="0"/>
                <a:cs typeface="Arial" pitchFamily="34" charset="0"/>
              </a:rPr>
              <a:t> </a:t>
            </a:r>
            <a:r>
              <a:rPr lang="en-US" sz="1400" dirty="0" err="1" smtClean="0">
                <a:latin typeface="Arial" pitchFamily="34" charset="0"/>
                <a:cs typeface="Arial" pitchFamily="34" charset="0"/>
              </a:rPr>
              <a:t>секреције</a:t>
            </a:r>
            <a:endParaRPr lang="sr-Cyrl-RS" sz="1400" dirty="0" smtClean="0">
              <a:latin typeface="Arial" pitchFamily="34" charset="0"/>
              <a:cs typeface="Arial" pitchFamily="34" charset="0"/>
            </a:endParaRPr>
          </a:p>
          <a:p>
            <a:pPr marL="18288" indent="0">
              <a:buNone/>
            </a:pPr>
            <a:r>
              <a:rPr lang="en-US" sz="1400" dirty="0" smtClean="0">
                <a:latin typeface="Arial" pitchFamily="34" charset="0"/>
                <a:cs typeface="Arial" pitchFamily="34" charset="0"/>
              </a:rPr>
              <a:t>ПТХ </a:t>
            </a:r>
            <a:r>
              <a:rPr lang="en-US" sz="1400" dirty="0" err="1">
                <a:latin typeface="Arial" pitchFamily="34" charset="0"/>
                <a:cs typeface="Arial" pitchFamily="34" charset="0"/>
              </a:rPr>
              <a:t>је</a:t>
            </a:r>
            <a:r>
              <a:rPr lang="en-US" sz="1400" dirty="0">
                <a:latin typeface="Arial" pitchFamily="34" charset="0"/>
                <a:cs typeface="Arial" pitchFamily="34" charset="0"/>
              </a:rPr>
              <a:t> </a:t>
            </a:r>
            <a:r>
              <a:rPr lang="en-US" sz="1400" dirty="0" err="1" smtClean="0">
                <a:latin typeface="Arial" pitchFamily="34" charset="0"/>
                <a:cs typeface="Arial" pitchFamily="34" charset="0"/>
              </a:rPr>
              <a:t>концентрација</a:t>
            </a:r>
            <a:endParaRPr lang="sr-Cyrl-RS" sz="1400" dirty="0" smtClean="0">
              <a:latin typeface="Arial" pitchFamily="34" charset="0"/>
              <a:cs typeface="Arial" pitchFamily="34" charset="0"/>
            </a:endParaRPr>
          </a:p>
          <a:p>
            <a:pPr marL="18288" indent="0">
              <a:buNone/>
            </a:pPr>
            <a:r>
              <a:rPr lang="en-US" sz="1400" dirty="0" err="1" smtClean="0">
                <a:latin typeface="Arial" pitchFamily="34" charset="0"/>
                <a:cs typeface="Arial" pitchFamily="34" charset="0"/>
              </a:rPr>
              <a:t>јонизованог</a:t>
            </a:r>
            <a:r>
              <a:rPr lang="en-US" sz="1400" dirty="0" smtClean="0">
                <a:latin typeface="Arial" pitchFamily="34" charset="0"/>
                <a:cs typeface="Arial" pitchFamily="34" charset="0"/>
              </a:rPr>
              <a:t> </a:t>
            </a:r>
            <a:r>
              <a:rPr lang="sr-Cyrl-RS" sz="1400" dirty="0" smtClean="0">
                <a:latin typeface="Arial" pitchFamily="34" charset="0"/>
                <a:cs typeface="Arial" pitchFamily="34" charset="0"/>
              </a:rPr>
              <a:t>Са</a:t>
            </a:r>
            <a:r>
              <a:rPr lang="en-US" sz="1400" dirty="0" smtClean="0">
                <a:latin typeface="Arial" pitchFamily="34" charset="0"/>
                <a:cs typeface="Arial" pitchFamily="34" charset="0"/>
              </a:rPr>
              <a:t> </a:t>
            </a:r>
            <a:r>
              <a:rPr lang="en-US" sz="1400" dirty="0">
                <a:latin typeface="Arial" pitchFamily="34" charset="0"/>
                <a:cs typeface="Arial" pitchFamily="34" charset="0"/>
              </a:rPr>
              <a:t>у </a:t>
            </a:r>
            <a:r>
              <a:rPr lang="sr-Cyrl-RS" sz="1400" dirty="0" smtClean="0">
                <a:latin typeface="Arial" pitchFamily="34" charset="0"/>
                <a:cs typeface="Arial" pitchFamily="34" charset="0"/>
              </a:rPr>
              <a:t>ЕЦ</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течности</a:t>
            </a:r>
            <a:endParaRPr lang="sr-Cyrl-RS" sz="1400" dirty="0" smtClean="0">
              <a:latin typeface="Arial" pitchFamily="34" charset="0"/>
              <a:cs typeface="Arial" pitchFamily="34" charset="0"/>
            </a:endParaRPr>
          </a:p>
          <a:p>
            <a:pPr marL="18288" indent="0">
              <a:buNone/>
            </a:pPr>
            <a:endParaRPr lang="sr-Cyrl-RS" sz="1400" dirty="0">
              <a:latin typeface="Arial" pitchFamily="34" charset="0"/>
              <a:cs typeface="Arial" pitchFamily="34" charset="0"/>
            </a:endParaRPr>
          </a:p>
          <a:p>
            <a:pPr marL="18288" indent="0">
              <a:buNone/>
            </a:pPr>
            <a:r>
              <a:rPr lang="ru-RU" sz="1400" dirty="0">
                <a:latin typeface="Arial" pitchFamily="34" charset="0"/>
                <a:cs typeface="Arial" pitchFamily="34" charset="0"/>
              </a:rPr>
              <a:t>Паратхормон делује на </a:t>
            </a:r>
            <a:r>
              <a:rPr lang="ru-RU" sz="1400" dirty="0" smtClean="0">
                <a:latin typeface="Arial" pitchFamily="34" charset="0"/>
                <a:cs typeface="Arial" pitchFamily="34" charset="0"/>
              </a:rPr>
              <a:t>све</a:t>
            </a:r>
          </a:p>
          <a:p>
            <a:pPr marL="18288" indent="0">
              <a:buNone/>
            </a:pPr>
            <a:r>
              <a:rPr lang="ru-RU" sz="1400" dirty="0" smtClean="0">
                <a:latin typeface="Arial" pitchFamily="34" charset="0"/>
                <a:cs typeface="Arial" pitchFamily="34" charset="0"/>
              </a:rPr>
              <a:t>три </a:t>
            </a:r>
            <a:r>
              <a:rPr lang="ru-RU" sz="1400" dirty="0">
                <a:latin typeface="Arial" pitchFamily="34" charset="0"/>
                <a:cs typeface="Arial" pitchFamily="34" charset="0"/>
              </a:rPr>
              <a:t>врсте ћелија у костима</a:t>
            </a:r>
            <a:r>
              <a:rPr lang="ru-RU" sz="1400" dirty="0" smtClean="0">
                <a:latin typeface="Arial" pitchFamily="34" charset="0"/>
                <a:cs typeface="Arial" pitchFamily="34" charset="0"/>
              </a:rPr>
              <a:t>:</a:t>
            </a:r>
          </a:p>
          <a:p>
            <a:pPr marL="18288" indent="0">
              <a:buNone/>
            </a:pPr>
            <a:endParaRPr lang="ru-RU" sz="1400" dirty="0" smtClean="0">
              <a:latin typeface="Arial" pitchFamily="34" charset="0"/>
              <a:cs typeface="Arial" pitchFamily="34" charset="0"/>
            </a:endParaRPr>
          </a:p>
          <a:p>
            <a:pPr marL="18288" indent="0">
              <a:buFontTx/>
              <a:buChar char="-"/>
            </a:pPr>
            <a:r>
              <a:rPr lang="ru-RU" sz="1400" dirty="0" smtClean="0">
                <a:latin typeface="Arial" pitchFamily="34" charset="0"/>
                <a:cs typeface="Arial" pitchFamily="34" charset="0"/>
              </a:rPr>
              <a:t>остеоците</a:t>
            </a:r>
            <a:r>
              <a:rPr lang="ru-RU" sz="1400" dirty="0">
                <a:latin typeface="Arial" pitchFamily="34" charset="0"/>
                <a:cs typeface="Arial" pitchFamily="34" charset="0"/>
              </a:rPr>
              <a:t>, </a:t>
            </a:r>
            <a:endParaRPr lang="ru-RU" sz="1400" dirty="0" smtClean="0">
              <a:latin typeface="Arial" pitchFamily="34" charset="0"/>
              <a:cs typeface="Arial" pitchFamily="34" charset="0"/>
            </a:endParaRPr>
          </a:p>
          <a:p>
            <a:pPr marL="18288" indent="0">
              <a:buFontTx/>
              <a:buChar char="-"/>
            </a:pPr>
            <a:r>
              <a:rPr lang="ru-RU" sz="1400" dirty="0" smtClean="0">
                <a:latin typeface="Arial" pitchFamily="34" charset="0"/>
                <a:cs typeface="Arial" pitchFamily="34" charset="0"/>
              </a:rPr>
              <a:t>остеобласте</a:t>
            </a:r>
          </a:p>
          <a:p>
            <a:pPr marL="18288" indent="0">
              <a:buNone/>
            </a:pPr>
            <a:r>
              <a:rPr lang="ru-RU" sz="1400" dirty="0" smtClean="0">
                <a:latin typeface="Arial" pitchFamily="34" charset="0"/>
                <a:cs typeface="Arial" pitchFamily="34" charset="0"/>
              </a:rPr>
              <a:t>(</a:t>
            </a:r>
            <a:r>
              <a:rPr lang="ru-RU" sz="1400" dirty="0">
                <a:latin typeface="Arial" pitchFamily="34" charset="0"/>
                <a:cs typeface="Arial" pitchFamily="34" charset="0"/>
              </a:rPr>
              <a:t>одговорне за </a:t>
            </a:r>
            <a:r>
              <a:rPr lang="ru-RU" sz="1400" dirty="0" smtClean="0">
                <a:latin typeface="Arial" pitchFamily="34" charset="0"/>
                <a:cs typeface="Arial" pitchFamily="34" charset="0"/>
              </a:rPr>
              <a:t>формирање</a:t>
            </a:r>
          </a:p>
          <a:p>
            <a:pPr marL="18288" indent="0">
              <a:buNone/>
            </a:pPr>
            <a:r>
              <a:rPr lang="ru-RU" sz="1400" dirty="0" smtClean="0">
                <a:latin typeface="Arial" pitchFamily="34" charset="0"/>
                <a:cs typeface="Arial" pitchFamily="34" charset="0"/>
              </a:rPr>
              <a:t>костију</a:t>
            </a:r>
            <a:r>
              <a:rPr lang="ru-RU" sz="1400" dirty="0">
                <a:latin typeface="Arial" pitchFamily="34" charset="0"/>
                <a:cs typeface="Arial" pitchFamily="34" charset="0"/>
              </a:rPr>
              <a:t>) и </a:t>
            </a:r>
            <a:endParaRPr lang="ru-RU" sz="1400" dirty="0" smtClean="0">
              <a:latin typeface="Arial" pitchFamily="34" charset="0"/>
              <a:cs typeface="Arial" pitchFamily="34" charset="0"/>
            </a:endParaRPr>
          </a:p>
          <a:p>
            <a:pPr marL="18288" indent="0">
              <a:buNone/>
            </a:pPr>
            <a:r>
              <a:rPr lang="ru-RU" sz="1400" dirty="0" smtClean="0">
                <a:latin typeface="Arial" pitchFamily="34" charset="0"/>
                <a:cs typeface="Arial" pitchFamily="34" charset="0"/>
              </a:rPr>
              <a:t>- остеокласте </a:t>
            </a:r>
          </a:p>
          <a:p>
            <a:pPr marL="18288" indent="0">
              <a:buNone/>
            </a:pPr>
            <a:r>
              <a:rPr lang="ru-RU" sz="1400" dirty="0" smtClean="0">
                <a:latin typeface="Arial" pitchFamily="34" charset="0"/>
                <a:cs typeface="Arial" pitchFamily="34" charset="0"/>
              </a:rPr>
              <a:t>(</a:t>
            </a:r>
            <a:r>
              <a:rPr lang="ru-RU" sz="1400" dirty="0">
                <a:latin typeface="Arial" pitchFamily="34" charset="0"/>
                <a:cs typeface="Arial" pitchFamily="34" charset="0"/>
              </a:rPr>
              <a:t>одговорне за ресорпцију </a:t>
            </a:r>
            <a:endParaRPr lang="ru-RU" sz="1400" dirty="0" smtClean="0">
              <a:latin typeface="Arial" pitchFamily="34" charset="0"/>
              <a:cs typeface="Arial" pitchFamily="34" charset="0"/>
            </a:endParaRPr>
          </a:p>
          <a:p>
            <a:pPr marL="18288" indent="0">
              <a:buNone/>
            </a:pPr>
            <a:r>
              <a:rPr lang="ru-RU" sz="1400" dirty="0" smtClean="0">
                <a:latin typeface="Arial" pitchFamily="34" charset="0"/>
                <a:cs typeface="Arial" pitchFamily="34" charset="0"/>
              </a:rPr>
              <a:t>костију)</a:t>
            </a:r>
          </a:p>
          <a:p>
            <a:pPr marL="18288" indent="0">
              <a:buNone/>
            </a:pPr>
            <a:endParaRPr lang="ru-RU" sz="1400" dirty="0">
              <a:latin typeface="Arial" pitchFamily="34" charset="0"/>
              <a:cs typeface="Arial" pitchFamily="34" charset="0"/>
            </a:endParaRPr>
          </a:p>
          <a:p>
            <a:pPr marL="18288" indent="0">
              <a:buNone/>
            </a:pPr>
            <a:endParaRPr lang="en-US" sz="1400" dirty="0">
              <a:latin typeface="Arial" pitchFamily="34" charset="0"/>
              <a:cs typeface="Arial" pitchFamily="34" charset="0"/>
            </a:endParaRPr>
          </a:p>
          <a:p>
            <a:pPr marL="18288" indent="0">
              <a:buNone/>
            </a:pPr>
            <a:endParaRPr lang="sr-Cyrl-RS" sz="1400" dirty="0">
              <a:latin typeface="Arial" pitchFamily="34" charset="0"/>
              <a:cs typeface="Arial" pitchFamily="34" charset="0"/>
            </a:endParaRPr>
          </a:p>
          <a:p>
            <a:endParaRPr lang="sr-Latn-RS" sz="1400" dirty="0">
              <a:latin typeface="Arial" pitchFamily="34" charset="0"/>
              <a:cs typeface="Arial" pitchFamily="34" charset="0"/>
            </a:endParaRPr>
          </a:p>
        </p:txBody>
      </p:sp>
    </p:spTree>
    <p:extLst>
      <p:ext uri="{BB962C8B-B14F-4D97-AF65-F5344CB8AC3E}">
        <p14:creationId xmlns:p14="http://schemas.microsoft.com/office/powerpoint/2010/main" val="28392587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76200" y="152401"/>
            <a:ext cx="9067800" cy="6629400"/>
          </a:xfrm>
        </p:spPr>
        <p:txBody>
          <a:bodyPr>
            <a:normAutofit lnSpcReduction="10000"/>
          </a:bodyPr>
          <a:lstStyle/>
          <a:p>
            <a:r>
              <a:rPr lang="sr-Latn-RS" dirty="0" smtClean="0">
                <a:effectLst/>
                <a:latin typeface="Arial" pitchFamily="34" charset="0"/>
                <a:cs typeface="Arial" pitchFamily="34" charset="0"/>
              </a:rPr>
              <a:t>PTH </a:t>
            </a:r>
            <a:r>
              <a:rPr lang="sr-Cyrl-RS" dirty="0" smtClean="0">
                <a:effectLst/>
                <a:latin typeface="Arial" pitchFamily="34" charset="0"/>
                <a:cs typeface="Arial" pitchFamily="34" charset="0"/>
              </a:rPr>
              <a:t>хормон – дејство</a:t>
            </a:r>
          </a:p>
          <a:p>
            <a:endParaRPr lang="sr-Cyrl-RS" dirty="0">
              <a:effectLst/>
              <a:latin typeface="Arial" pitchFamily="34" charset="0"/>
              <a:cs typeface="Arial" pitchFamily="34" charset="0"/>
            </a:endParaRPr>
          </a:p>
          <a:p>
            <a:r>
              <a:rPr lang="sr-Cyrl-RS" dirty="0" smtClean="0">
                <a:effectLst/>
                <a:latin typeface="Arial" pitchFamily="34" charset="0"/>
                <a:cs typeface="Arial" pitchFamily="34" charset="0"/>
              </a:rPr>
              <a:t>Повишен калцијум у плазми:</a:t>
            </a:r>
          </a:p>
          <a:p>
            <a:pPr>
              <a:buFontTx/>
              <a:buChar char="-"/>
            </a:pPr>
            <a:r>
              <a:rPr lang="sr-Cyrl-RS" dirty="0" smtClean="0">
                <a:effectLst/>
                <a:latin typeface="Arial" pitchFamily="34" charset="0"/>
                <a:cs typeface="Arial" pitchFamily="34" charset="0"/>
              </a:rPr>
              <a:t>Кости (тренутна контрола калцемије)</a:t>
            </a:r>
          </a:p>
          <a:p>
            <a:pPr>
              <a:buFont typeface="Arial" charset="0"/>
              <a:buChar char="•"/>
            </a:pPr>
            <a:r>
              <a:rPr lang="sr-Cyrl-RS" dirty="0" smtClean="0">
                <a:effectLst/>
                <a:latin typeface="Arial" pitchFamily="34" charset="0"/>
                <a:cs typeface="Arial" pitchFamily="34" charset="0"/>
              </a:rPr>
              <a:t>Апсорпцијом калцијума и фосфата из костију (деминерализација) – 1. брза фаза апсорпције – остеолиза</a:t>
            </a:r>
          </a:p>
          <a:p>
            <a:pPr marL="18288" indent="0">
              <a:buNone/>
            </a:pPr>
            <a:r>
              <a:rPr lang="sr-Cyrl-RS" dirty="0" smtClean="0">
                <a:effectLst/>
                <a:latin typeface="Arial" pitchFamily="34" charset="0"/>
                <a:cs typeface="Arial" pitchFamily="34" charset="0"/>
              </a:rPr>
              <a:t>2. Спора фаза апсорпције костију (активација остеокластног система)- активација постојећих остеокласта/стварање нових остеокласта</a:t>
            </a:r>
          </a:p>
          <a:p>
            <a:pPr marL="18288" indent="0">
              <a:buNone/>
            </a:pPr>
            <a:endParaRPr lang="sr-Cyrl-RS" dirty="0">
              <a:effectLst/>
              <a:latin typeface="Arial" pitchFamily="34" charset="0"/>
              <a:cs typeface="Arial" pitchFamily="34" charset="0"/>
            </a:endParaRPr>
          </a:p>
          <a:p>
            <a:pPr>
              <a:buFontTx/>
              <a:buChar char="-"/>
            </a:pPr>
            <a:r>
              <a:rPr lang="sr-Cyrl-RS" dirty="0" smtClean="0">
                <a:effectLst/>
                <a:latin typeface="Arial" pitchFamily="34" charset="0"/>
                <a:cs typeface="Arial" pitchFamily="34" charset="0"/>
              </a:rPr>
              <a:t>Бубрези</a:t>
            </a:r>
          </a:p>
          <a:p>
            <a:pPr>
              <a:buFontTx/>
              <a:buChar char="-"/>
            </a:pPr>
            <a:r>
              <a:rPr lang="sr-Cyrl-RS" dirty="0" smtClean="0">
                <a:effectLst/>
                <a:latin typeface="Arial" pitchFamily="34" charset="0"/>
                <a:cs typeface="Arial" pitchFamily="34" charset="0"/>
              </a:rPr>
              <a:t>Повећана бубрежна реапсорпција калцијума (дистални делови нефрона)</a:t>
            </a:r>
          </a:p>
          <a:p>
            <a:pPr>
              <a:buFontTx/>
              <a:buChar char="-"/>
            </a:pPr>
            <a:r>
              <a:rPr lang="sr-Cyrl-RS" dirty="0" smtClean="0">
                <a:effectLst/>
                <a:latin typeface="Arial" pitchFamily="34" charset="0"/>
                <a:cs typeface="Arial" pitchFamily="34" charset="0"/>
              </a:rPr>
              <a:t>Смањењем реапсорпције фосфата (проксимални тубули)- повећава екскрецију</a:t>
            </a:r>
          </a:p>
          <a:p>
            <a:pPr>
              <a:buFontTx/>
              <a:buChar char="-"/>
            </a:pPr>
            <a:r>
              <a:rPr lang="sr-Cyrl-RS" dirty="0" smtClean="0">
                <a:effectLst/>
                <a:latin typeface="Arial" pitchFamily="34" charset="0"/>
                <a:cs typeface="Arial" pitchFamily="34" charset="0"/>
              </a:rPr>
              <a:t>Стимулација 25(ОХ)Д-1 алфа хидроксилазе</a:t>
            </a:r>
          </a:p>
          <a:p>
            <a:pPr>
              <a:buFontTx/>
              <a:buChar char="-"/>
            </a:pPr>
            <a:endParaRPr lang="sr-Cyrl-RS" dirty="0">
              <a:effectLst/>
              <a:latin typeface="Arial" pitchFamily="34" charset="0"/>
              <a:cs typeface="Arial" pitchFamily="34" charset="0"/>
            </a:endParaRPr>
          </a:p>
          <a:p>
            <a:pPr>
              <a:buFontTx/>
              <a:buChar char="-"/>
            </a:pPr>
            <a:r>
              <a:rPr lang="sr-Cyrl-RS" dirty="0" smtClean="0">
                <a:effectLst/>
                <a:latin typeface="Arial" pitchFamily="34" charset="0"/>
                <a:cs typeface="Arial" pitchFamily="34" charset="0"/>
              </a:rPr>
              <a:t>ГИТ</a:t>
            </a:r>
          </a:p>
          <a:p>
            <a:pPr>
              <a:buFontTx/>
              <a:buChar char="-"/>
            </a:pPr>
            <a:r>
              <a:rPr lang="sr-Cyrl-RS" dirty="0" smtClean="0">
                <a:effectLst/>
                <a:latin typeface="Arial" pitchFamily="34" charset="0"/>
                <a:cs typeface="Arial" pitchFamily="34" charset="0"/>
              </a:rPr>
              <a:t>Повећава апсорпцију калцијума у цревима (индиректно-активација витамина Д3)</a:t>
            </a:r>
            <a:endParaRPr lang="sr-Latn-RS" dirty="0">
              <a:effectLst/>
              <a:latin typeface="Arial" pitchFamily="34" charset="0"/>
              <a:cs typeface="Arial" pitchFamily="34" charset="0"/>
            </a:endParaRPr>
          </a:p>
        </p:txBody>
      </p:sp>
    </p:spTree>
    <p:extLst>
      <p:ext uri="{BB962C8B-B14F-4D97-AF65-F5344CB8AC3E}">
        <p14:creationId xmlns:p14="http://schemas.microsoft.com/office/powerpoint/2010/main" val="13516958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295400" y="0"/>
            <a:ext cx="6233160" cy="734626"/>
          </a:xfrm>
        </p:spPr>
        <p:txBody>
          <a:bodyPr/>
          <a:lstStyle/>
          <a:p>
            <a:r>
              <a:rPr lang="sr-Cyrl-RS" sz="2800" dirty="0" smtClean="0">
                <a:effectLst/>
                <a:latin typeface="Arial" pitchFamily="34" charset="0"/>
                <a:cs typeface="Arial" pitchFamily="34" charset="0"/>
              </a:rPr>
              <a:t>Снижена концентрација калцијума</a:t>
            </a:r>
            <a:endParaRPr lang="sr-Latn-RS" sz="2800" dirty="0">
              <a:effectLst/>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9941" y="734626"/>
            <a:ext cx="8867859" cy="61233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9753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55776" y="116632"/>
            <a:ext cx="3722752" cy="914400"/>
          </a:xfrm>
        </p:spPr>
        <p:txBody>
          <a:bodyPr/>
          <a:lstStyle/>
          <a:p>
            <a:r>
              <a:rPr lang="sr-Cyrl-RS" dirty="0">
                <a:latin typeface="Arial" pitchFamily="34" charset="0"/>
                <a:cs typeface="Arial" pitchFamily="34" charset="0"/>
              </a:rPr>
              <a:t>Калцитонин</a:t>
            </a:r>
            <a:endParaRPr lang="sr-Latn-RS" dirty="0">
              <a:latin typeface="Arial" pitchFamily="34" charset="0"/>
              <a:cs typeface="Arial" pitchFamily="34" charset="0"/>
            </a:endParaRPr>
          </a:p>
        </p:txBody>
      </p:sp>
      <p:pic>
        <p:nvPicPr>
          <p:cNvPr id="2050" name="Picture 2" descr="Резултат слика за calcitonin synthesis"/>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496" y="1124744"/>
            <a:ext cx="4534515" cy="295232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0" y="6546830"/>
            <a:ext cx="9063700" cy="338554"/>
          </a:xfrm>
          <a:prstGeom prst="rect">
            <a:avLst/>
          </a:prstGeom>
          <a:noFill/>
        </p:spPr>
        <p:txBody>
          <a:bodyPr wrap="none" rtlCol="0">
            <a:spAutoFit/>
          </a:bodyPr>
          <a:lstStyle/>
          <a:p>
            <a:r>
              <a:rPr lang="sr-Latn-RS" sz="800" dirty="0">
                <a:latin typeface="Arial" pitchFamily="34" charset="0"/>
                <a:cs typeface="Arial" pitchFamily="34" charset="0"/>
                <a:hlinkClick r:id="rId3"/>
              </a:rPr>
              <a:t>https</a:t>
            </a:r>
            <a:r>
              <a:rPr lang="sr-Latn-RS" sz="800">
                <a:latin typeface="Arial" pitchFamily="34" charset="0"/>
                <a:cs typeface="Arial" pitchFamily="34" charset="0"/>
                <a:hlinkClick r:id="rId3"/>
              </a:rPr>
              <a:t>://</a:t>
            </a:r>
            <a:r>
              <a:rPr lang="sr-Latn-RS" sz="800" smtClean="0">
                <a:latin typeface="Arial" pitchFamily="34" charset="0"/>
                <a:cs typeface="Arial" pitchFamily="34" charset="0"/>
                <a:hlinkClick r:id="rId3"/>
              </a:rPr>
              <a:t>www.google.com/search?client=firefox-b&amp;biw=1366&amp;bih=654&amp;tbm=isch&amp;sa=1&amp;ei=qHY4W-meBcnWwQL_wZ7QBg&amp;q=calcitonin+synthesis&amp;oq=calcitonin+sy&amp;gs_l=img.3.0.0i19k1.812624</a:t>
            </a:r>
            <a:endParaRPr lang="en-US" sz="800" dirty="0" smtClean="0">
              <a:latin typeface="Arial" pitchFamily="34" charset="0"/>
              <a:cs typeface="Arial" pitchFamily="34" charset="0"/>
            </a:endParaRPr>
          </a:p>
          <a:p>
            <a:r>
              <a:rPr lang="sr-Latn-RS" sz="800" dirty="0" smtClean="0">
                <a:latin typeface="Arial" pitchFamily="34" charset="0"/>
                <a:cs typeface="Arial" pitchFamily="34" charset="0"/>
              </a:rPr>
              <a:t>.</a:t>
            </a:r>
            <a:r>
              <a:rPr lang="sr-Latn-RS" sz="800" dirty="0">
                <a:latin typeface="Arial" pitchFamily="34" charset="0"/>
                <a:cs typeface="Arial" pitchFamily="34" charset="0"/>
              </a:rPr>
              <a:t>813408.0.815012.3.3.0.0.0.0.135.326.2j1.3.0....0...1c.1.64.img..0.3.325...0i30i19k1.0.YOfq1yPH5Qk#imgrc=3hT_XYTg1DJwmM:</a:t>
            </a:r>
          </a:p>
        </p:txBody>
      </p:sp>
      <p:sp>
        <p:nvSpPr>
          <p:cNvPr id="5" name="TextBox 4"/>
          <p:cNvSpPr txBox="1"/>
          <p:nvPr/>
        </p:nvSpPr>
        <p:spPr>
          <a:xfrm>
            <a:off x="4499992" y="908720"/>
            <a:ext cx="4563708" cy="2893100"/>
          </a:xfrm>
          <a:prstGeom prst="rect">
            <a:avLst/>
          </a:prstGeom>
          <a:noFill/>
        </p:spPr>
        <p:txBody>
          <a:bodyPr wrap="square" rtlCol="0">
            <a:spAutoFit/>
          </a:bodyPr>
          <a:lstStyle/>
          <a:p>
            <a:r>
              <a:rPr lang="ru-RU" sz="1400" dirty="0">
                <a:latin typeface="Arial" pitchFamily="34" charset="0"/>
                <a:cs typeface="Arial" pitchFamily="34" charset="0"/>
              </a:rPr>
              <a:t>Синтетише се и секретује у парафоликуларним </a:t>
            </a:r>
            <a:endParaRPr lang="en-US" sz="1400" dirty="0" smtClean="0">
              <a:latin typeface="Arial" pitchFamily="34" charset="0"/>
              <a:cs typeface="Arial" pitchFamily="34" charset="0"/>
            </a:endParaRPr>
          </a:p>
          <a:p>
            <a:r>
              <a:rPr lang="en-US" sz="1400" dirty="0">
                <a:latin typeface="Arial" pitchFamily="34" charset="0"/>
                <a:cs typeface="Arial" pitchFamily="34" charset="0"/>
              </a:rPr>
              <a:t> </a:t>
            </a:r>
            <a:r>
              <a:rPr lang="ru-RU" sz="1400" dirty="0" smtClean="0">
                <a:latin typeface="Arial" pitchFamily="34" charset="0"/>
                <a:cs typeface="Arial" pitchFamily="34" charset="0"/>
              </a:rPr>
              <a:t>или </a:t>
            </a:r>
            <a:r>
              <a:rPr lang="ru-RU" sz="1400" dirty="0">
                <a:latin typeface="Arial" pitchFamily="34" charset="0"/>
                <a:cs typeface="Arial" pitchFamily="34" charset="0"/>
              </a:rPr>
              <a:t>Ц-ћелијама тироидне </a:t>
            </a:r>
            <a:r>
              <a:rPr lang="ru-RU" sz="1400" dirty="0" smtClean="0">
                <a:latin typeface="Arial" pitchFamily="34" charset="0"/>
                <a:cs typeface="Arial" pitchFamily="34" charset="0"/>
              </a:rPr>
              <a:t>ж</a:t>
            </a:r>
            <a:r>
              <a:rPr lang="sr-Cyrl-RS" sz="1400" dirty="0" smtClean="0">
                <a:latin typeface="Arial" pitchFamily="34" charset="0"/>
                <a:cs typeface="Arial" pitchFamily="34" charset="0"/>
              </a:rPr>
              <a:t>л</a:t>
            </a:r>
            <a:r>
              <a:rPr lang="ru-RU" sz="1400" dirty="0" smtClean="0">
                <a:latin typeface="Arial" pitchFamily="34" charset="0"/>
                <a:cs typeface="Arial" pitchFamily="34" charset="0"/>
              </a:rPr>
              <a:t>езде</a:t>
            </a:r>
          </a:p>
          <a:p>
            <a:endParaRPr lang="ru-RU" sz="1400" dirty="0">
              <a:latin typeface="Arial" pitchFamily="34" charset="0"/>
              <a:cs typeface="Arial" pitchFamily="34" charset="0"/>
            </a:endParaRPr>
          </a:p>
          <a:p>
            <a:r>
              <a:rPr lang="ru-RU" sz="1400" dirty="0">
                <a:latin typeface="Arial" pitchFamily="34" charset="0"/>
                <a:cs typeface="Arial" pitchFamily="34" charset="0"/>
              </a:rPr>
              <a:t>Прво се синтетише пре-про-калцитонин, затим се одваја сигнални пептид про-калцитонин и на крају се одваја још једна пептидна секвенца; преостали пептид представља хормон </a:t>
            </a:r>
            <a:r>
              <a:rPr lang="ru-RU" sz="1400" dirty="0" smtClean="0">
                <a:latin typeface="Arial" pitchFamily="34" charset="0"/>
                <a:cs typeface="Arial" pitchFamily="34" charset="0"/>
              </a:rPr>
              <a:t>калцитонин</a:t>
            </a:r>
            <a:endParaRPr lang="sr-Latn-RS" sz="1400" dirty="0" smtClean="0">
              <a:latin typeface="Arial" pitchFamily="34" charset="0"/>
              <a:cs typeface="Arial" pitchFamily="34" charset="0"/>
            </a:endParaRPr>
          </a:p>
          <a:p>
            <a:endParaRPr lang="sr-Latn-RS" sz="1400" dirty="0">
              <a:latin typeface="Arial" pitchFamily="34" charset="0"/>
              <a:cs typeface="Arial" pitchFamily="34" charset="0"/>
            </a:endParaRPr>
          </a:p>
          <a:p>
            <a:r>
              <a:rPr lang="sr-Cyrl-RS" sz="1400" dirty="0" smtClean="0">
                <a:latin typeface="Arial" pitchFamily="34" charset="0"/>
                <a:cs typeface="Arial" pitchFamily="34" charset="0"/>
              </a:rPr>
              <a:t>Деловање других хормона – естроген и глукокортикоиди</a:t>
            </a:r>
            <a:endParaRPr lang="ru-RU" sz="1400" dirty="0" smtClean="0">
              <a:latin typeface="Arial" pitchFamily="34" charset="0"/>
              <a:cs typeface="Arial" pitchFamily="34" charset="0"/>
            </a:endParaRPr>
          </a:p>
          <a:p>
            <a:endParaRPr lang="ru-RU" sz="1400" dirty="0">
              <a:latin typeface="Arial" pitchFamily="34" charset="0"/>
              <a:cs typeface="Arial" pitchFamily="34" charset="0"/>
            </a:endParaRPr>
          </a:p>
          <a:p>
            <a:endParaRPr lang="ru-RU" sz="1400" dirty="0" smtClean="0">
              <a:latin typeface="Arial" pitchFamily="34" charset="0"/>
              <a:cs typeface="Arial" pitchFamily="34" charset="0"/>
            </a:endParaRPr>
          </a:p>
          <a:p>
            <a:endParaRPr lang="sr-Latn-RS" sz="1400" dirty="0">
              <a:latin typeface="Arial" pitchFamily="34" charset="0"/>
              <a:cs typeface="Arial" pitchFamily="34" charset="0"/>
            </a:endParaRPr>
          </a:p>
        </p:txBody>
      </p:sp>
      <p:pic>
        <p:nvPicPr>
          <p:cNvPr id="2052" name="Picture 4" descr="Сродна слика"/>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93271" y="2996952"/>
            <a:ext cx="2943225" cy="35147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537128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228601"/>
            <a:ext cx="8686800" cy="6477000"/>
          </a:xfrm>
        </p:spPr>
        <p:txBody>
          <a:bodyPr>
            <a:normAutofit/>
          </a:bodyPr>
          <a:lstStyle/>
          <a:p>
            <a:r>
              <a:rPr lang="sr-Cyrl-RS" dirty="0" smtClean="0">
                <a:effectLst/>
                <a:latin typeface="Arial" pitchFamily="34" charset="0"/>
                <a:cs typeface="Arial" pitchFamily="34" charset="0"/>
              </a:rPr>
              <a:t>Калцитонин дејство – снижен калцијум у плазми</a:t>
            </a:r>
          </a:p>
          <a:p>
            <a:endParaRPr lang="sr-Cyrl-RS" dirty="0">
              <a:effectLst/>
              <a:latin typeface="Arial" pitchFamily="34" charset="0"/>
              <a:cs typeface="Arial" pitchFamily="34" charset="0"/>
            </a:endParaRPr>
          </a:p>
          <a:p>
            <a:endParaRPr lang="sr-Cyrl-RS" dirty="0" smtClean="0">
              <a:effectLst/>
              <a:latin typeface="Arial" pitchFamily="34" charset="0"/>
              <a:cs typeface="Arial" pitchFamily="34" charset="0"/>
            </a:endParaRPr>
          </a:p>
          <a:p>
            <a:r>
              <a:rPr lang="sr-Latn-RS" dirty="0" smtClean="0">
                <a:effectLst/>
                <a:latin typeface="Arial" pitchFamily="34" charset="0"/>
                <a:cs typeface="Arial" pitchFamily="34" charset="0"/>
              </a:rPr>
              <a:t>K</a:t>
            </a:r>
            <a:r>
              <a:rPr lang="sr-Cyrl-RS" dirty="0" smtClean="0">
                <a:effectLst/>
                <a:latin typeface="Arial" pitchFamily="34" charset="0"/>
                <a:cs typeface="Arial" pitchFamily="34" charset="0"/>
              </a:rPr>
              <a:t>ости:</a:t>
            </a:r>
            <a:endParaRPr lang="sr-Latn-RS" dirty="0">
              <a:effectLst/>
              <a:latin typeface="Arial" pitchFamily="34" charset="0"/>
              <a:cs typeface="Arial" pitchFamily="34" charset="0"/>
            </a:endParaRPr>
          </a:p>
          <a:p>
            <a:pPr>
              <a:buFontTx/>
              <a:buChar char="-"/>
            </a:pPr>
            <a:r>
              <a:rPr lang="sr-Cyrl-RS" dirty="0" smtClean="0">
                <a:effectLst/>
                <a:latin typeface="Arial" pitchFamily="34" charset="0"/>
                <a:cs typeface="Arial" pitchFamily="34" charset="0"/>
              </a:rPr>
              <a:t>Смањена активност остеокласта, смањено стварање нових остеокласта</a:t>
            </a:r>
          </a:p>
          <a:p>
            <a:pPr>
              <a:buFontTx/>
              <a:buChar char="-"/>
            </a:pPr>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Бубрези </a:t>
            </a:r>
          </a:p>
          <a:p>
            <a:pPr>
              <a:buFontTx/>
              <a:buChar char="-"/>
            </a:pPr>
            <a:r>
              <a:rPr lang="sr-Cyrl-RS" dirty="0" smtClean="0">
                <a:effectLst/>
                <a:latin typeface="Arial" pitchFamily="34" charset="0"/>
                <a:cs typeface="Arial" pitchFamily="34" charset="0"/>
              </a:rPr>
              <a:t>Смањује реапсорпцију – повећава ексрецију калцијума. Код осдраслих има слаб утицај на концентрацију калцијума у плазми (утицај је пролазан и краткотрајан) из два разлога:</a:t>
            </a:r>
          </a:p>
          <a:p>
            <a:pPr marL="475488" indent="-457200">
              <a:buAutoNum type="arabicPeriod"/>
            </a:pPr>
            <a:r>
              <a:rPr lang="sr-Cyrl-RS" dirty="0" smtClean="0">
                <a:effectLst/>
                <a:latin typeface="Arial" pitchFamily="34" charset="0"/>
                <a:cs typeface="Arial" pitchFamily="34" charset="0"/>
              </a:rPr>
              <a:t>Свако почетно смањење концентрације калцијума изазива повећано лучење РТН који у потпуности савладава утицај калцитонина</a:t>
            </a:r>
          </a:p>
          <a:p>
            <a:pPr marL="475488" indent="-457200">
              <a:buAutoNum type="arabicPeriod"/>
            </a:pPr>
            <a:r>
              <a:rPr lang="sr-Cyrl-RS" dirty="0" smtClean="0">
                <a:effectLst/>
                <a:latin typeface="Arial" pitchFamily="34" charset="0"/>
                <a:cs typeface="Arial" pitchFamily="34" charset="0"/>
              </a:rPr>
              <a:t>Код одрасле деце дневни промет калцијума је изразитији, кости се брже ремоделују</a:t>
            </a:r>
            <a:endParaRPr lang="sr-Latn-RS" dirty="0">
              <a:effectLst/>
              <a:latin typeface="Arial" pitchFamily="34" charset="0"/>
              <a:cs typeface="Arial" pitchFamily="34" charset="0"/>
            </a:endParaRPr>
          </a:p>
        </p:txBody>
      </p:sp>
    </p:spTree>
    <p:extLst>
      <p:ext uri="{BB962C8B-B14F-4D97-AF65-F5344CB8AC3E}">
        <p14:creationId xmlns:p14="http://schemas.microsoft.com/office/powerpoint/2010/main" val="26223306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685801"/>
            <a:ext cx="8763000" cy="5943599"/>
          </a:xfrm>
        </p:spPr>
        <p:txBody>
          <a:bodyPr/>
          <a:lstStyle/>
          <a:p>
            <a:r>
              <a:rPr lang="sr-Cyrl-RS" dirty="0" smtClean="0">
                <a:effectLst/>
                <a:latin typeface="Arial" pitchFamily="34" charset="0"/>
                <a:cs typeface="Arial" pitchFamily="34" charset="0"/>
              </a:rPr>
              <a:t>Повишен калцијум у плазми:</a:t>
            </a:r>
          </a:p>
          <a:p>
            <a:pPr>
              <a:buFontTx/>
              <a:buChar char="-"/>
            </a:pPr>
            <a:r>
              <a:rPr lang="sr-Cyrl-RS" dirty="0" smtClean="0">
                <a:effectLst/>
                <a:latin typeface="Arial" pitchFamily="34" charset="0"/>
                <a:cs typeface="Arial" pitchFamily="34" charset="0"/>
              </a:rPr>
              <a:t>Кости – витамин Д има улогу у изградњи и разградњи костију; у мањим количинама витамин Д доводи до калцификације костију док велике количине витамина Д узрокују апсорпцију</a:t>
            </a:r>
          </a:p>
          <a:p>
            <a:pPr>
              <a:buFontTx/>
              <a:buChar char="-"/>
            </a:pPr>
            <a:endParaRPr lang="sr-Cyrl-RS" dirty="0">
              <a:effectLst/>
              <a:latin typeface="Arial" pitchFamily="34" charset="0"/>
              <a:cs typeface="Arial" pitchFamily="34" charset="0"/>
            </a:endParaRPr>
          </a:p>
          <a:p>
            <a:pPr>
              <a:buFontTx/>
              <a:buChar char="-"/>
            </a:pPr>
            <a:r>
              <a:rPr lang="sr-Cyrl-RS" dirty="0" smtClean="0">
                <a:effectLst/>
                <a:latin typeface="Arial" pitchFamily="34" charset="0"/>
                <a:cs typeface="Arial" pitchFamily="34" charset="0"/>
              </a:rPr>
              <a:t>- Бубрези – смањују екскрецију калцијума и фосфата</a:t>
            </a:r>
          </a:p>
          <a:p>
            <a:pPr>
              <a:buFontTx/>
              <a:buChar char="-"/>
            </a:pPr>
            <a:endParaRPr lang="sr-Cyrl-RS" dirty="0">
              <a:effectLst/>
              <a:latin typeface="Arial" pitchFamily="34" charset="0"/>
              <a:cs typeface="Arial" pitchFamily="34" charset="0"/>
            </a:endParaRPr>
          </a:p>
          <a:p>
            <a:pPr>
              <a:buFontTx/>
              <a:buChar char="-"/>
            </a:pPr>
            <a:r>
              <a:rPr lang="sr-Cyrl-RS" dirty="0" smtClean="0">
                <a:effectLst/>
                <a:latin typeface="Arial" pitchFamily="34" charset="0"/>
                <a:cs typeface="Arial" pitchFamily="34" charset="0"/>
              </a:rPr>
              <a:t>ГИТ- поспешује апсорпцију калцијума и фосфата у дгестивном тракту и знојним жлездама. Спој рецептор 1,25 дихидрохолекалциферол узрокује активацију транскрипције гена који кодирају информацију за синтезу транспортних протеина</a:t>
            </a:r>
            <a:endParaRPr lang="sr-Latn-RS" dirty="0">
              <a:effectLst/>
              <a:latin typeface="Arial" pitchFamily="34" charset="0"/>
              <a:cs typeface="Arial" pitchFamily="34" charset="0"/>
            </a:endParaRPr>
          </a:p>
        </p:txBody>
      </p:sp>
      <p:sp>
        <p:nvSpPr>
          <p:cNvPr id="3" name="Title 2"/>
          <p:cNvSpPr>
            <a:spLocks noGrp="1"/>
          </p:cNvSpPr>
          <p:nvPr>
            <p:ph type="title"/>
          </p:nvPr>
        </p:nvSpPr>
        <p:spPr>
          <a:xfrm>
            <a:off x="2895600" y="0"/>
            <a:ext cx="3642360" cy="685800"/>
          </a:xfrm>
        </p:spPr>
        <p:txBody>
          <a:bodyPr/>
          <a:lstStyle/>
          <a:p>
            <a:r>
              <a:rPr lang="sr-Cyrl-RS" sz="2800" dirty="0" smtClean="0">
                <a:effectLst/>
                <a:latin typeface="Arial" pitchFamily="34" charset="0"/>
                <a:cs typeface="Arial" pitchFamily="34" charset="0"/>
              </a:rPr>
              <a:t>Витамин Д3-дејство</a:t>
            </a:r>
            <a:endParaRPr lang="sr-Latn-RS" sz="2800" dirty="0">
              <a:effectLst/>
              <a:latin typeface="Arial" pitchFamily="34" charset="0"/>
              <a:cs typeface="Arial" pitchFamily="34" charset="0"/>
            </a:endParaRPr>
          </a:p>
        </p:txBody>
      </p:sp>
    </p:spTree>
    <p:extLst>
      <p:ext uri="{BB962C8B-B14F-4D97-AF65-F5344CB8AC3E}">
        <p14:creationId xmlns:p14="http://schemas.microsoft.com/office/powerpoint/2010/main" val="2969313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52" y="306336"/>
            <a:ext cx="9146252" cy="62468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89855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81000"/>
            <a:ext cx="9135064" cy="62545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34340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85801"/>
            <a:ext cx="9144000" cy="5695527"/>
          </a:xfrm>
        </p:spPr>
        <p:txBody>
          <a:bodyPr>
            <a:normAutofit/>
          </a:bodyPr>
          <a:lstStyle/>
          <a:p>
            <a:r>
              <a:rPr lang="en-GB" sz="2400" dirty="0">
                <a:solidFill>
                  <a:schemeClr val="tx2"/>
                </a:solidFill>
                <a:effectLst/>
                <a:latin typeface="Arial" pitchFamily="34" charset="0"/>
                <a:cs typeface="Arial" pitchFamily="34" charset="0"/>
              </a:rPr>
              <a:t>У </a:t>
            </a:r>
            <a:r>
              <a:rPr lang="en-GB" sz="2400" dirty="0" err="1">
                <a:solidFill>
                  <a:schemeClr val="tx2"/>
                </a:solidFill>
                <a:effectLst/>
                <a:latin typeface="Arial" pitchFamily="34" charset="0"/>
                <a:cs typeface="Arial" pitchFamily="34" charset="0"/>
              </a:rPr>
              <a:t>односу</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на</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квантитативну</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заступљеност</a:t>
            </a:r>
            <a:r>
              <a:rPr lang="en-GB" sz="2400" dirty="0">
                <a:solidFill>
                  <a:schemeClr val="tx2"/>
                </a:solidFill>
                <a:effectLst/>
                <a:latin typeface="Arial" pitchFamily="34" charset="0"/>
                <a:cs typeface="Arial" pitchFamily="34" charset="0"/>
              </a:rPr>
              <a:t> у </a:t>
            </a:r>
            <a:r>
              <a:rPr lang="en-GB" sz="2400" dirty="0" err="1">
                <a:solidFill>
                  <a:schemeClr val="tx2"/>
                </a:solidFill>
                <a:effectLst/>
                <a:latin typeface="Arial" pitchFamily="34" charset="0"/>
                <a:cs typeface="Arial" pitchFamily="34" charset="0"/>
              </a:rPr>
              <a:t>организму</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елементи</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се</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деле</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на</a:t>
            </a:r>
            <a:r>
              <a:rPr lang="en-GB" sz="2400" dirty="0">
                <a:solidFill>
                  <a:schemeClr val="tx2"/>
                </a:solidFill>
                <a:effectLst/>
                <a:latin typeface="Arial" pitchFamily="34" charset="0"/>
                <a:cs typeface="Arial" pitchFamily="34" charset="0"/>
              </a:rPr>
              <a:t>:</a:t>
            </a:r>
          </a:p>
          <a:p>
            <a:pPr>
              <a:buNone/>
            </a:pPr>
            <a:endParaRPr lang="en-GB" sz="2400" dirty="0">
              <a:solidFill>
                <a:schemeClr val="tx2"/>
              </a:solidFill>
              <a:effectLst/>
              <a:latin typeface="Arial" pitchFamily="34" charset="0"/>
              <a:cs typeface="Arial" pitchFamily="34" charset="0"/>
            </a:endParaRPr>
          </a:p>
          <a:p>
            <a:r>
              <a:rPr lang="en-GB" sz="2400" b="1" dirty="0">
                <a:solidFill>
                  <a:srgbClr val="FFFF00"/>
                </a:solidFill>
                <a:effectLst/>
                <a:latin typeface="Arial" pitchFamily="34" charset="0"/>
                <a:cs typeface="Arial" pitchFamily="34" charset="0"/>
              </a:rPr>
              <a:t>МАКРОЕЛЕМЕНТЕ</a:t>
            </a:r>
            <a:r>
              <a:rPr lang="en-GB" sz="2400" dirty="0">
                <a:solidFill>
                  <a:schemeClr val="tx2"/>
                </a:solidFill>
                <a:effectLst/>
                <a:latin typeface="Arial" pitchFamily="34" charset="0"/>
                <a:cs typeface="Arial" pitchFamily="34" charset="0"/>
              </a:rPr>
              <a:t> – </a:t>
            </a:r>
            <a:r>
              <a:rPr lang="en-GB" sz="2400" dirty="0" err="1">
                <a:solidFill>
                  <a:schemeClr val="tx2"/>
                </a:solidFill>
                <a:effectLst/>
                <a:latin typeface="Arial" pitchFamily="34" charset="0"/>
                <a:cs typeface="Arial" pitchFamily="34" charset="0"/>
              </a:rPr>
              <a:t>присутни</a:t>
            </a:r>
            <a:r>
              <a:rPr lang="en-GB" sz="2400" dirty="0">
                <a:solidFill>
                  <a:schemeClr val="tx2"/>
                </a:solidFill>
                <a:effectLst/>
                <a:latin typeface="Arial" pitchFamily="34" charset="0"/>
                <a:cs typeface="Arial" pitchFamily="34" charset="0"/>
              </a:rPr>
              <a:t> у </a:t>
            </a:r>
            <a:r>
              <a:rPr lang="en-GB" sz="2400" dirty="0" err="1">
                <a:solidFill>
                  <a:schemeClr val="tx2"/>
                </a:solidFill>
                <a:effectLst/>
                <a:latin typeface="Arial" pitchFamily="34" charset="0"/>
                <a:cs typeface="Arial" pitchFamily="34" charset="0"/>
              </a:rPr>
              <a:t>већим</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концентрацијама</a:t>
            </a:r>
            <a:r>
              <a:rPr lang="en-GB" sz="2400" dirty="0">
                <a:solidFill>
                  <a:schemeClr val="tx2"/>
                </a:solidFill>
                <a:effectLst/>
                <a:latin typeface="Arial" pitchFamily="34" charset="0"/>
                <a:cs typeface="Arial" pitchFamily="34" charset="0"/>
              </a:rPr>
              <a:t> у </a:t>
            </a:r>
            <a:r>
              <a:rPr lang="en-GB" sz="2400" dirty="0" err="1">
                <a:solidFill>
                  <a:schemeClr val="tx2"/>
                </a:solidFill>
                <a:effectLst/>
                <a:latin typeface="Arial" pitchFamily="34" charset="0"/>
                <a:cs typeface="Arial" pitchFamily="34" charset="0"/>
              </a:rPr>
              <a:t>организму</a:t>
            </a:r>
            <a:r>
              <a:rPr lang="en-GB" sz="2400" dirty="0">
                <a:solidFill>
                  <a:schemeClr val="tx2"/>
                </a:solidFill>
                <a:effectLst/>
                <a:latin typeface="Arial" pitchFamily="34" charset="0"/>
                <a:cs typeface="Arial" pitchFamily="34" charset="0"/>
              </a:rPr>
              <a:t> и </a:t>
            </a:r>
            <a:r>
              <a:rPr lang="en-GB" sz="2400" dirty="0" err="1">
                <a:solidFill>
                  <a:schemeClr val="tx2"/>
                </a:solidFill>
                <a:effectLst/>
                <a:latin typeface="Arial" pitchFamily="34" charset="0"/>
                <a:cs typeface="Arial" pitchFamily="34" charset="0"/>
              </a:rPr>
              <a:t>то</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су</a:t>
            </a:r>
            <a:r>
              <a:rPr lang="en-GB" sz="2400" dirty="0">
                <a:solidFill>
                  <a:schemeClr val="tx2"/>
                </a:solidFill>
                <a:effectLst/>
                <a:latin typeface="Arial" pitchFamily="34" charset="0"/>
                <a:cs typeface="Arial" pitchFamily="34" charset="0"/>
              </a:rPr>
              <a:t>: </a:t>
            </a:r>
            <a:r>
              <a:rPr lang="en-GB" sz="2400" dirty="0" smtClean="0">
                <a:solidFill>
                  <a:schemeClr val="tx2"/>
                </a:solidFill>
                <a:effectLst/>
                <a:latin typeface="Arial" pitchFamily="34" charset="0"/>
                <a:cs typeface="Arial" pitchFamily="34" charset="0"/>
              </a:rPr>
              <a:t>H</a:t>
            </a:r>
            <a:r>
              <a:rPr lang="en-GB" sz="2400" dirty="0">
                <a:solidFill>
                  <a:schemeClr val="tx2"/>
                </a:solidFill>
                <a:effectLst/>
                <a:latin typeface="Arial" pitchFamily="34" charset="0"/>
                <a:cs typeface="Arial" pitchFamily="34" charset="0"/>
              </a:rPr>
              <a:t>, C, О, P, S, Na, K, Mg, </a:t>
            </a:r>
            <a:r>
              <a:rPr lang="en-GB" sz="2400" dirty="0" smtClean="0">
                <a:solidFill>
                  <a:schemeClr val="tx2"/>
                </a:solidFill>
                <a:effectLst/>
                <a:latin typeface="Arial" pitchFamily="34" charset="0"/>
                <a:cs typeface="Arial" pitchFamily="34" charset="0"/>
              </a:rPr>
              <a:t>Ca, </a:t>
            </a:r>
            <a:r>
              <a:rPr lang="en-GB" sz="2400" dirty="0" err="1">
                <a:solidFill>
                  <a:schemeClr val="tx2"/>
                </a:solidFill>
                <a:effectLst/>
                <a:latin typeface="Arial" pitchFamily="34" charset="0"/>
                <a:cs typeface="Arial" pitchFamily="34" charset="0"/>
              </a:rPr>
              <a:t>Cl</a:t>
            </a:r>
            <a:endParaRPr lang="sr-Latn-CS" sz="2400" dirty="0">
              <a:solidFill>
                <a:schemeClr val="tx2"/>
              </a:solidFill>
              <a:effectLst/>
              <a:latin typeface="Arial" pitchFamily="34" charset="0"/>
              <a:cs typeface="Arial" pitchFamily="34" charset="0"/>
            </a:endParaRPr>
          </a:p>
          <a:p>
            <a:endParaRPr lang="sr-Latn-CS" sz="2400" dirty="0">
              <a:solidFill>
                <a:schemeClr val="tx2"/>
              </a:solidFill>
              <a:effectLst/>
              <a:latin typeface="Arial" pitchFamily="34" charset="0"/>
              <a:cs typeface="Arial" pitchFamily="34" charset="0"/>
            </a:endParaRPr>
          </a:p>
          <a:p>
            <a:endParaRPr lang="sr-Latn-CS" sz="2400" dirty="0">
              <a:solidFill>
                <a:schemeClr val="tx2"/>
              </a:solidFill>
              <a:effectLst/>
              <a:latin typeface="Arial" pitchFamily="34" charset="0"/>
              <a:cs typeface="Arial" pitchFamily="34" charset="0"/>
            </a:endParaRPr>
          </a:p>
          <a:p>
            <a:r>
              <a:rPr lang="en-GB" sz="2400" b="1" dirty="0">
                <a:solidFill>
                  <a:srgbClr val="FFFF00"/>
                </a:solidFill>
                <a:effectLst/>
                <a:latin typeface="Arial" pitchFamily="34" charset="0"/>
                <a:cs typeface="Arial" pitchFamily="34" charset="0"/>
              </a:rPr>
              <a:t>МИКРОЕЛЕМЕНТЕ</a:t>
            </a:r>
            <a:r>
              <a:rPr lang="en-GB" sz="2400" b="1" dirty="0">
                <a:solidFill>
                  <a:schemeClr val="tx2"/>
                </a:solidFill>
                <a:effectLst/>
                <a:latin typeface="Arial" pitchFamily="34" charset="0"/>
                <a:cs typeface="Arial" pitchFamily="34" charset="0"/>
              </a:rPr>
              <a:t> (</a:t>
            </a:r>
            <a:r>
              <a:rPr lang="en-GB" sz="2400" b="1" dirty="0" err="1">
                <a:solidFill>
                  <a:srgbClr val="FFFF00"/>
                </a:solidFill>
                <a:effectLst/>
                <a:latin typeface="Arial" pitchFamily="34" charset="0"/>
                <a:cs typeface="Arial" pitchFamily="34" charset="0"/>
              </a:rPr>
              <a:t>олигоелементи</a:t>
            </a:r>
            <a:r>
              <a:rPr lang="en-GB" sz="2400" b="1" dirty="0">
                <a:solidFill>
                  <a:schemeClr val="tx2"/>
                </a:solidFill>
                <a:effectLst/>
                <a:latin typeface="Arial" pitchFamily="34" charset="0"/>
                <a:cs typeface="Arial" pitchFamily="34" charset="0"/>
              </a:rPr>
              <a:t>)</a:t>
            </a:r>
            <a:r>
              <a:rPr lang="en-GB" sz="2400" dirty="0">
                <a:solidFill>
                  <a:schemeClr val="tx2"/>
                </a:solidFill>
                <a:effectLst/>
                <a:latin typeface="Arial" pitchFamily="34" charset="0"/>
                <a:cs typeface="Arial" pitchFamily="34" charset="0"/>
              </a:rPr>
              <a:t> – </a:t>
            </a:r>
            <a:r>
              <a:rPr lang="en-GB" sz="2400" dirty="0" err="1">
                <a:solidFill>
                  <a:schemeClr val="tx2"/>
                </a:solidFill>
                <a:effectLst/>
                <a:latin typeface="Arial" pitchFamily="34" charset="0"/>
                <a:cs typeface="Arial" pitchFamily="34" charset="0"/>
              </a:rPr>
              <a:t>присутни</a:t>
            </a:r>
            <a:r>
              <a:rPr lang="en-GB" sz="2400" dirty="0">
                <a:solidFill>
                  <a:schemeClr val="tx2"/>
                </a:solidFill>
                <a:effectLst/>
                <a:latin typeface="Arial" pitchFamily="34" charset="0"/>
                <a:cs typeface="Arial" pitchFamily="34" charset="0"/>
              </a:rPr>
              <a:t> у </a:t>
            </a:r>
            <a:r>
              <a:rPr lang="en-GB" sz="2400" dirty="0" err="1">
                <a:solidFill>
                  <a:schemeClr val="tx2"/>
                </a:solidFill>
                <a:effectLst/>
                <a:latin typeface="Arial" pitchFamily="34" charset="0"/>
                <a:cs typeface="Arial" pitchFamily="34" charset="0"/>
              </a:rPr>
              <a:t>знатно</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мањим</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концентрацијама</a:t>
            </a:r>
            <a:r>
              <a:rPr lang="en-GB" sz="2400" dirty="0">
                <a:solidFill>
                  <a:schemeClr val="tx2"/>
                </a:solidFill>
                <a:effectLst/>
                <a:latin typeface="Arial" pitchFamily="34" charset="0"/>
                <a:cs typeface="Arial" pitchFamily="34" charset="0"/>
              </a:rPr>
              <a:t> у </a:t>
            </a:r>
            <a:r>
              <a:rPr lang="en-GB" sz="2400" dirty="0" err="1">
                <a:solidFill>
                  <a:schemeClr val="tx2"/>
                </a:solidFill>
                <a:effectLst/>
                <a:latin typeface="Arial" pitchFamily="34" charset="0"/>
                <a:cs typeface="Arial" pitchFamily="34" charset="0"/>
              </a:rPr>
              <a:t>организму</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мање</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од</a:t>
            </a:r>
            <a:r>
              <a:rPr lang="en-GB" sz="2400" dirty="0">
                <a:solidFill>
                  <a:schemeClr val="tx2"/>
                </a:solidFill>
                <a:effectLst/>
                <a:latin typeface="Arial" pitchFamily="34" charset="0"/>
                <a:cs typeface="Arial" pitchFamily="34" charset="0"/>
              </a:rPr>
              <a:t> 100 </a:t>
            </a:r>
            <a:r>
              <a:rPr lang="en-GB" sz="2400" dirty="0">
                <a:solidFill>
                  <a:schemeClr val="tx2"/>
                </a:solidFill>
                <a:effectLst/>
                <a:latin typeface="Arial" pitchFamily="34" charset="0"/>
                <a:cs typeface="Arial" pitchFamily="34" charset="0"/>
                <a:sym typeface="Symbol" pitchFamily="18" charset="2"/>
              </a:rPr>
              <a:t></a:t>
            </a:r>
            <a:r>
              <a:rPr lang="en-GB" sz="2400" dirty="0">
                <a:solidFill>
                  <a:schemeClr val="tx2"/>
                </a:solidFill>
                <a:effectLst/>
                <a:latin typeface="Arial" pitchFamily="34" charset="0"/>
                <a:cs typeface="Arial" pitchFamily="34" charset="0"/>
              </a:rPr>
              <a:t>g/g </a:t>
            </a:r>
            <a:r>
              <a:rPr lang="en-GB" sz="2400" dirty="0" err="1">
                <a:solidFill>
                  <a:schemeClr val="tx2"/>
                </a:solidFill>
                <a:effectLst/>
                <a:latin typeface="Arial" pitchFamily="34" charset="0"/>
                <a:cs typeface="Arial" pitchFamily="34" charset="0"/>
              </a:rPr>
              <a:t>или</a:t>
            </a:r>
            <a:r>
              <a:rPr lang="en-GB" sz="2400" dirty="0">
                <a:solidFill>
                  <a:schemeClr val="tx2"/>
                </a:solidFill>
                <a:effectLst/>
                <a:latin typeface="Arial" pitchFamily="34" charset="0"/>
                <a:cs typeface="Arial" pitchFamily="34" charset="0"/>
              </a:rPr>
              <a:t> 100 mg/kg)  и </a:t>
            </a:r>
            <a:r>
              <a:rPr lang="en-GB" sz="2400" dirty="0" err="1">
                <a:solidFill>
                  <a:schemeClr val="tx2"/>
                </a:solidFill>
                <a:effectLst/>
                <a:latin typeface="Arial" pitchFamily="34" charset="0"/>
                <a:cs typeface="Arial" pitchFamily="34" charset="0"/>
              </a:rPr>
              <a:t>то</a:t>
            </a:r>
            <a:r>
              <a:rPr lang="en-GB" sz="2400" dirty="0">
                <a:solidFill>
                  <a:schemeClr val="tx2"/>
                </a:solidFill>
                <a:effectLst/>
                <a:latin typeface="Arial" pitchFamily="34" charset="0"/>
                <a:cs typeface="Arial" pitchFamily="34" charset="0"/>
              </a:rPr>
              <a:t> </a:t>
            </a:r>
            <a:r>
              <a:rPr lang="en-GB" sz="2400" dirty="0" err="1">
                <a:solidFill>
                  <a:schemeClr val="tx2"/>
                </a:solidFill>
                <a:effectLst/>
                <a:latin typeface="Arial" pitchFamily="34" charset="0"/>
                <a:cs typeface="Arial" pitchFamily="34" charset="0"/>
              </a:rPr>
              <a:t>су</a:t>
            </a:r>
            <a:r>
              <a:rPr lang="en-GB" sz="2400" dirty="0">
                <a:solidFill>
                  <a:schemeClr val="tx2"/>
                </a:solidFill>
                <a:effectLst/>
                <a:latin typeface="Arial" pitchFamily="34" charset="0"/>
                <a:cs typeface="Arial" pitchFamily="34" charset="0"/>
              </a:rPr>
              <a:t>: </a:t>
            </a:r>
            <a:r>
              <a:rPr lang="en-GB" sz="2400" dirty="0" smtClean="0">
                <a:solidFill>
                  <a:schemeClr val="tx2"/>
                </a:solidFill>
                <a:effectLst/>
                <a:latin typeface="Arial" pitchFamily="34" charset="0"/>
                <a:cs typeface="Arial" pitchFamily="34" charset="0"/>
              </a:rPr>
              <a:t>Fe</a:t>
            </a:r>
            <a:r>
              <a:rPr lang="en-GB" sz="2400" dirty="0">
                <a:solidFill>
                  <a:schemeClr val="tx2"/>
                </a:solidFill>
                <a:effectLst/>
                <a:latin typeface="Arial" pitchFamily="34" charset="0"/>
                <a:cs typeface="Arial" pitchFamily="34" charset="0"/>
              </a:rPr>
              <a:t>, Cu, Zn, Cr, </a:t>
            </a:r>
            <a:r>
              <a:rPr lang="en-GB" sz="2400" dirty="0" err="1">
                <a:solidFill>
                  <a:schemeClr val="tx2"/>
                </a:solidFill>
                <a:effectLst/>
                <a:latin typeface="Arial" pitchFamily="34" charset="0"/>
                <a:cs typeface="Arial" pitchFamily="34" charset="0"/>
              </a:rPr>
              <a:t>Mn</a:t>
            </a:r>
            <a:r>
              <a:rPr lang="en-GB" sz="2400" dirty="0">
                <a:solidFill>
                  <a:schemeClr val="tx2"/>
                </a:solidFill>
                <a:effectLst/>
                <a:latin typeface="Arial" pitchFamily="34" charset="0"/>
                <a:cs typeface="Arial" pitchFamily="34" charset="0"/>
              </a:rPr>
              <a:t>, F, J, Mo, Co, Se, Li</a:t>
            </a:r>
            <a:r>
              <a:rPr lang="en-GB" sz="2400" dirty="0">
                <a:effectLst/>
                <a:latin typeface="Arial" pitchFamily="34" charset="0"/>
                <a:cs typeface="Arial" pitchFamily="34" charset="0"/>
              </a:rPr>
              <a:t> </a:t>
            </a:r>
          </a:p>
          <a:p>
            <a:pPr marL="18288" indent="0">
              <a:buNone/>
            </a:pPr>
            <a:endParaRPr lang="sr-Latn-RS" sz="2400" dirty="0">
              <a:effectLst/>
              <a:latin typeface="Arial" pitchFamily="34" charset="0"/>
              <a:cs typeface="Arial" pitchFamily="34" charset="0"/>
            </a:endParaRPr>
          </a:p>
        </p:txBody>
      </p:sp>
    </p:spTree>
    <p:extLst>
      <p:ext uri="{BB962C8B-B14F-4D97-AF65-F5344CB8AC3E}">
        <p14:creationId xmlns:p14="http://schemas.microsoft.com/office/powerpoint/2010/main" val="19184596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1894"/>
          <a:stretch/>
        </p:blipFill>
        <p:spPr bwMode="auto">
          <a:xfrm>
            <a:off x="11103" y="614149"/>
            <a:ext cx="9132897" cy="59390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676400" y="69376"/>
            <a:ext cx="6692538" cy="400110"/>
          </a:xfrm>
          <a:prstGeom prst="rect">
            <a:avLst/>
          </a:prstGeom>
          <a:noFill/>
        </p:spPr>
        <p:txBody>
          <a:bodyPr wrap="none" rtlCol="0">
            <a:spAutoFit/>
          </a:bodyPr>
          <a:lstStyle/>
          <a:p>
            <a:r>
              <a:rPr lang="sr-Cyrl-RS" sz="2000" dirty="0" smtClean="0">
                <a:latin typeface="Arial" pitchFamily="34" charset="0"/>
                <a:cs typeface="Arial" pitchFamily="34" charset="0"/>
              </a:rPr>
              <a:t>Додатни регулатори метаболизма калцијума и костију </a:t>
            </a:r>
            <a:endParaRPr lang="sr-Latn-RS" sz="2000" dirty="0">
              <a:latin typeface="Arial" pitchFamily="34" charset="0"/>
              <a:cs typeface="Arial" pitchFamily="34" charset="0"/>
            </a:endParaRPr>
          </a:p>
        </p:txBody>
      </p:sp>
    </p:spTree>
    <p:extLst>
      <p:ext uri="{BB962C8B-B14F-4D97-AF65-F5344CB8AC3E}">
        <p14:creationId xmlns:p14="http://schemas.microsoft.com/office/powerpoint/2010/main" val="3441098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302130" y="980728"/>
            <a:ext cx="4590349" cy="5457799"/>
          </a:xfrm>
        </p:spPr>
        <p:txBody>
          <a:bodyPr>
            <a:noAutofit/>
          </a:bodyPr>
          <a:lstStyle/>
          <a:p>
            <a:pPr marL="475488" indent="-457200">
              <a:buAutoNum type="arabicPeriod"/>
            </a:pPr>
            <a:r>
              <a:rPr lang="sr-Cyrl-RS" sz="1400" dirty="0" smtClean="0">
                <a:latin typeface="Arial" pitchFamily="34" charset="0"/>
                <a:cs typeface="Arial" pitchFamily="34" charset="0"/>
              </a:rPr>
              <a:t>Хиперкалцемија</a:t>
            </a:r>
            <a:endParaRPr lang="en-US" sz="1400" dirty="0" smtClean="0">
              <a:latin typeface="Arial" pitchFamily="34" charset="0"/>
              <a:cs typeface="Arial" pitchFamily="34" charset="0"/>
            </a:endParaRPr>
          </a:p>
          <a:p>
            <a:pPr>
              <a:buFontTx/>
              <a:buChar char="-"/>
            </a:pPr>
            <a:r>
              <a:rPr lang="ru-RU" sz="1400" dirty="0" smtClean="0">
                <a:latin typeface="Arial" pitchFamily="34" charset="0"/>
                <a:cs typeface="Arial" pitchFamily="34" charset="0"/>
              </a:rPr>
              <a:t>повећане </a:t>
            </a:r>
            <a:r>
              <a:rPr lang="ru-RU" sz="1400" dirty="0">
                <a:latin typeface="Arial" pitchFamily="34" charset="0"/>
                <a:cs typeface="Arial" pitchFamily="34" charset="0"/>
              </a:rPr>
              <a:t>концентрације </a:t>
            </a:r>
            <a:r>
              <a:rPr lang="en-US" sz="1400" dirty="0" smtClean="0">
                <a:latin typeface="Arial" pitchFamily="34" charset="0"/>
                <a:cs typeface="Arial" pitchFamily="34" charset="0"/>
              </a:rPr>
              <a:t>Ca</a:t>
            </a:r>
            <a:r>
              <a:rPr lang="ru-RU" sz="1400" dirty="0" smtClean="0">
                <a:latin typeface="Arial" pitchFamily="34" charset="0"/>
                <a:cs typeface="Arial" pitchFamily="34" charset="0"/>
              </a:rPr>
              <a:t> </a:t>
            </a:r>
            <a:r>
              <a:rPr lang="ru-RU" sz="1400" dirty="0">
                <a:latin typeface="Arial" pitchFamily="34" charset="0"/>
                <a:cs typeface="Arial" pitchFamily="34" charset="0"/>
              </a:rPr>
              <a:t>у серуму изнад 2,6 </a:t>
            </a:r>
            <a:r>
              <a:rPr lang="en-US" sz="1400" dirty="0" err="1" smtClean="0">
                <a:latin typeface="Arial" pitchFamily="34" charset="0"/>
                <a:cs typeface="Arial" pitchFamily="34" charset="0"/>
              </a:rPr>
              <a:t>mmol</a:t>
            </a:r>
            <a:r>
              <a:rPr lang="ru-RU" sz="1400" dirty="0" smtClean="0">
                <a:latin typeface="Arial" pitchFamily="34" charset="0"/>
                <a:cs typeface="Arial" pitchFamily="34" charset="0"/>
              </a:rPr>
              <a:t>/</a:t>
            </a:r>
            <a:r>
              <a:rPr lang="en-US" sz="1400" dirty="0" smtClean="0">
                <a:latin typeface="Arial" pitchFamily="34" charset="0"/>
                <a:cs typeface="Arial" pitchFamily="34" charset="0"/>
              </a:rPr>
              <a:t>L</a:t>
            </a:r>
            <a:r>
              <a:rPr lang="sr-Cyrl-RS" sz="1400" dirty="0" smtClean="0">
                <a:latin typeface="Arial" pitchFamily="34" charset="0"/>
                <a:cs typeface="Arial" pitchFamily="34" charset="0"/>
              </a:rPr>
              <a:t> </a:t>
            </a:r>
            <a:r>
              <a:rPr lang="ru-RU" sz="1400" dirty="0" smtClean="0">
                <a:latin typeface="Arial" pitchFamily="34" charset="0"/>
                <a:cs typeface="Arial" pitchFamily="34" charset="0"/>
              </a:rPr>
              <a:t>углавном </a:t>
            </a:r>
            <a:r>
              <a:rPr lang="ru-RU" sz="1400" dirty="0">
                <a:latin typeface="Arial" pitchFamily="34" charset="0"/>
                <a:cs typeface="Arial" pitchFamily="34" charset="0"/>
              </a:rPr>
              <a:t>настају када прелазак калцијума из костију и интестинума у </a:t>
            </a:r>
            <a:r>
              <a:rPr lang="ru-RU" sz="1400" dirty="0" smtClean="0">
                <a:latin typeface="Arial" pitchFamily="34" charset="0"/>
                <a:cs typeface="Arial" pitchFamily="34" charset="0"/>
              </a:rPr>
              <a:t>ЕСТ превазилази бубрежно излучивање</a:t>
            </a:r>
            <a:endParaRPr lang="en-US" sz="1400" dirty="0" smtClean="0">
              <a:latin typeface="Arial" pitchFamily="34" charset="0"/>
              <a:cs typeface="Arial" pitchFamily="34" charset="0"/>
            </a:endParaRPr>
          </a:p>
          <a:p>
            <a:pPr>
              <a:buFontTx/>
              <a:buChar char="-"/>
            </a:pPr>
            <a:r>
              <a:rPr lang="sr-Cyrl-RS" sz="1400" dirty="0">
                <a:latin typeface="Arial" pitchFamily="34" charset="0"/>
                <a:cs typeface="Arial" pitchFamily="34" charset="0"/>
              </a:rPr>
              <a:t>Узроци - </a:t>
            </a:r>
            <a:r>
              <a:rPr lang="sr-Cyrl-RS" sz="1400" dirty="0" smtClean="0">
                <a:latin typeface="Arial" pitchFamily="34" charset="0"/>
                <a:cs typeface="Arial" pitchFamily="34" charset="0"/>
              </a:rPr>
              <a:t>Прекомема </a:t>
            </a:r>
            <a:r>
              <a:rPr lang="sr-Cyrl-RS" sz="1400" dirty="0">
                <a:latin typeface="Arial" pitchFamily="34" charset="0"/>
                <a:cs typeface="Arial" pitchFamily="34" charset="0"/>
              </a:rPr>
              <a:t>мобилизација калцијума из костију најчешће је узрокована неоплазмама које делују на остеокласте: карцином дојке и бронхија са метастазама на костима, карцином бубрега са и без метастаза на костима, акутне мијелоидне и лимфатичне леукозе, мијелофиброзе, мијеломи </a:t>
            </a:r>
            <a:r>
              <a:rPr lang="sr-Cyrl-RS" sz="1400" dirty="0" smtClean="0">
                <a:latin typeface="Arial" pitchFamily="34" charset="0"/>
                <a:cs typeface="Arial" pitchFamily="34" charset="0"/>
              </a:rPr>
              <a:t>итд</a:t>
            </a:r>
            <a:endParaRPr lang="sr-Cyrl-RS" sz="1400" dirty="0">
              <a:latin typeface="Arial" pitchFamily="34" charset="0"/>
              <a:cs typeface="Arial" pitchFamily="34" charset="0"/>
            </a:endParaRPr>
          </a:p>
          <a:p>
            <a:pPr>
              <a:buFontTx/>
              <a:buChar char="-"/>
            </a:pPr>
            <a:r>
              <a:rPr lang="sr-Cyrl-RS" sz="1400" dirty="0">
                <a:latin typeface="Arial" pitchFamily="34" charset="0"/>
                <a:cs typeface="Arial" pitchFamily="34" charset="0"/>
              </a:rPr>
              <a:t>- Поремећаји у ендокриној регулацији и то у првом реду примами и секундарни хиперпаратироидизам, тиреотоксикозе, хипоалдостеронизам и хипервитаминоза </a:t>
            </a:r>
            <a:r>
              <a:rPr lang="sr-Cyrl-RS" sz="1400" dirty="0" smtClean="0">
                <a:latin typeface="Arial" pitchFamily="34" charset="0"/>
                <a:cs typeface="Arial" pitchFamily="34" charset="0"/>
              </a:rPr>
              <a:t> вит Д</a:t>
            </a:r>
            <a:endParaRPr lang="sr-Cyrl-RS" sz="1400" dirty="0">
              <a:latin typeface="Arial" pitchFamily="34" charset="0"/>
              <a:cs typeface="Arial" pitchFamily="34" charset="0"/>
            </a:endParaRPr>
          </a:p>
          <a:p>
            <a:pPr>
              <a:buFontTx/>
              <a:buChar char="-"/>
            </a:pPr>
            <a:r>
              <a:rPr lang="sr-Cyrl-RS" sz="1400" dirty="0">
                <a:latin typeface="Arial" pitchFamily="34" charset="0"/>
                <a:cs typeface="Arial" pitchFamily="34" charset="0"/>
              </a:rPr>
              <a:t>- Дуготрајна имобилизација често доводи до хиперкалцемије, а разлог је остеопороза која се јавља у имобилизованом делу скелета. Ово је нарочито честа појава код деце између 9 и 14 година која интензивно </a:t>
            </a:r>
            <a:r>
              <a:rPr lang="sr-Cyrl-RS" sz="1400" dirty="0" smtClean="0">
                <a:latin typeface="Arial" pitchFamily="34" charset="0"/>
                <a:cs typeface="Arial" pitchFamily="34" charset="0"/>
              </a:rPr>
              <a:t>расту</a:t>
            </a:r>
            <a:endParaRPr lang="sr-Cyrl-RS" sz="1400" dirty="0">
              <a:latin typeface="Arial" pitchFamily="34" charset="0"/>
              <a:cs typeface="Arial" pitchFamily="34" charset="0"/>
            </a:endParaRPr>
          </a:p>
          <a:p>
            <a:pPr>
              <a:buFontTx/>
              <a:buChar char="-"/>
            </a:pPr>
            <a:r>
              <a:rPr lang="sr-Cyrl-RS" sz="1400" dirty="0">
                <a:latin typeface="Arial" pitchFamily="34" charset="0"/>
                <a:cs typeface="Arial" pitchFamily="34" charset="0"/>
              </a:rPr>
              <a:t>- Утицаји лекова: диуретици (фуросемид, хидрохлортиазид, хлорталидон), фенитоин и </a:t>
            </a:r>
            <a:r>
              <a:rPr lang="sr-Cyrl-RS" sz="1400" dirty="0" smtClean="0">
                <a:latin typeface="Arial" pitchFamily="34" charset="0"/>
                <a:cs typeface="Arial" pitchFamily="34" charset="0"/>
              </a:rPr>
              <a:t>барбитурати</a:t>
            </a:r>
            <a:endParaRPr lang="sr-Cyrl-RS" sz="1400" dirty="0">
              <a:latin typeface="Arial" pitchFamily="34" charset="0"/>
              <a:cs typeface="Arial" pitchFamily="34" charset="0"/>
            </a:endParaRPr>
          </a:p>
        </p:txBody>
      </p:sp>
      <p:sp>
        <p:nvSpPr>
          <p:cNvPr id="3" name="Title 2"/>
          <p:cNvSpPr>
            <a:spLocks noGrp="1"/>
          </p:cNvSpPr>
          <p:nvPr>
            <p:ph type="title"/>
          </p:nvPr>
        </p:nvSpPr>
        <p:spPr>
          <a:xfrm>
            <a:off x="827584" y="138336"/>
            <a:ext cx="7543800" cy="914400"/>
          </a:xfrm>
        </p:spPr>
        <p:txBody>
          <a:bodyPr/>
          <a:lstStyle/>
          <a:p>
            <a:pPr algn="ctr"/>
            <a:r>
              <a:rPr lang="ru-RU" sz="3200" dirty="0">
                <a:latin typeface="Arial" pitchFamily="34" charset="0"/>
                <a:cs typeface="Arial" pitchFamily="34" charset="0"/>
              </a:rPr>
              <a:t>ПОРЕМЕЋАЈИ У КОНЦЕНТРАЦИЈИ КАЛЦИЈУМА У ПЛАЗМИ</a:t>
            </a:r>
            <a:endParaRPr lang="sr-Latn-RS" sz="3200" dirty="0">
              <a:latin typeface="Arial" pitchFamily="34" charset="0"/>
              <a:cs typeface="Arial" pitchFamily="34"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558" y="1268760"/>
            <a:ext cx="4232574" cy="52565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6512" y="6525344"/>
            <a:ext cx="9046066" cy="338554"/>
          </a:xfrm>
          <a:prstGeom prst="rect">
            <a:avLst/>
          </a:prstGeom>
          <a:noFill/>
        </p:spPr>
        <p:txBody>
          <a:bodyPr wrap="none" rtlCol="0">
            <a:spAutoFit/>
          </a:bodyPr>
          <a:lstStyle/>
          <a:p>
            <a:r>
              <a:rPr lang="sr-Latn-RS" sz="800" dirty="0">
                <a:latin typeface="Arial" pitchFamily="34" charset="0"/>
                <a:cs typeface="Arial" pitchFamily="34" charset="0"/>
                <a:hlinkClick r:id="rId3"/>
              </a:rPr>
              <a:t>https</a:t>
            </a:r>
            <a:r>
              <a:rPr lang="sr-Latn-RS" sz="800">
                <a:latin typeface="Arial" pitchFamily="34" charset="0"/>
                <a:cs typeface="Arial" pitchFamily="34" charset="0"/>
                <a:hlinkClick r:id="rId3"/>
              </a:rPr>
              <a:t>://</a:t>
            </a:r>
            <a:r>
              <a:rPr lang="sr-Latn-RS" sz="800" smtClean="0">
                <a:latin typeface="Arial" pitchFamily="34" charset="0"/>
                <a:cs typeface="Arial" pitchFamily="34" charset="0"/>
                <a:hlinkClick r:id="rId3"/>
              </a:rPr>
              <a:t>www.google.com/search?client=firefox-b&amp;biw=1366&amp;bih=654&amp;tbm=isch&amp;sa=1&amp;ei=aX04W4KwAo-y0gWO-rrQBg&amp;q=hypercalcemia+effects+on+hormones&amp;oq=hypercalcemia+effects+on</a:t>
            </a:r>
            <a:r>
              <a:rPr lang="sr-Latn-RS" sz="800" dirty="0" smtClean="0">
                <a:latin typeface="Arial" pitchFamily="34" charset="0"/>
                <a:cs typeface="Arial" pitchFamily="34" charset="0"/>
              </a:rPr>
              <a:t>+</a:t>
            </a:r>
            <a:endParaRPr lang="en-US" sz="800" dirty="0" smtClean="0">
              <a:latin typeface="Arial" pitchFamily="34" charset="0"/>
              <a:cs typeface="Arial" pitchFamily="34" charset="0"/>
            </a:endParaRPr>
          </a:p>
          <a:p>
            <a:r>
              <a:rPr lang="sr-Latn-RS" sz="800" dirty="0" smtClean="0">
                <a:latin typeface="Arial" pitchFamily="34" charset="0"/>
                <a:cs typeface="Arial" pitchFamily="34" charset="0"/>
              </a:rPr>
              <a:t>hormones&amp;gs_l=img.3</a:t>
            </a:r>
            <a:r>
              <a:rPr lang="sr-Latn-RS" sz="800" dirty="0">
                <a:latin typeface="Arial" pitchFamily="34" charset="0"/>
                <a:cs typeface="Arial" pitchFamily="34" charset="0"/>
              </a:rPr>
              <a:t>...61030.63553.0.63695.11.11.0.0.0.0.138.925.10j1.11.0....0...1c.1.64.img..0.0.0....0.xrS_57NvTwE#imgrc=fLL7dCqW8b1d7M:</a:t>
            </a:r>
          </a:p>
        </p:txBody>
      </p:sp>
    </p:spTree>
    <p:extLst>
      <p:ext uri="{BB962C8B-B14F-4D97-AF65-F5344CB8AC3E}">
        <p14:creationId xmlns:p14="http://schemas.microsoft.com/office/powerpoint/2010/main" val="314477943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685801"/>
            <a:ext cx="8496944" cy="3657599"/>
          </a:xfrm>
        </p:spPr>
        <p:txBody>
          <a:bodyPr>
            <a:normAutofit fontScale="85000" lnSpcReduction="10000"/>
          </a:bodyPr>
          <a:lstStyle/>
          <a:p>
            <a:pPr marL="475488" indent="-457200">
              <a:buNone/>
            </a:pPr>
            <a:r>
              <a:rPr lang="sr-Cyrl-RS" sz="2400" dirty="0" smtClean="0">
                <a:effectLst/>
                <a:latin typeface="Arial" pitchFamily="34" charset="0"/>
                <a:cs typeface="Arial" pitchFamily="34" charset="0"/>
              </a:rPr>
              <a:t>Повишени укупни калцијум (хиперкалцемија) може да настане због великог броја узрока; неопходно је потврдити да она стварно постоји. Хиперкацемија која се јавља уз хиперпаратиреоидизам најчешћи је хронични поремећај који се манифестује након неколико месеци. Хиперкалцемија такође може да буде и знак малигнитета (други симптом малигнитета код старијих). Благо повишене вредности креатинина могу указивати на секундарно оштећење бубрега (настало услед депоновања калцијума у реналном паренихму или услед постојања нефролитијазе-калцијум оксалат или калцијум фосфат). Вредности РТН  су повишене и дају информацију о диференцирању хиперкацемије узроковане малигнитетом и хиперпаратиреоидизмом (Табела 1).</a:t>
            </a:r>
          </a:p>
          <a:p>
            <a:endParaRPr lang="sr-Latn-RS" dirty="0">
              <a:latin typeface="Arial" pitchFamily="34" charset="0"/>
              <a:cs typeface="Arial" pitchFamily="34" charset="0"/>
            </a:endParaRPr>
          </a:p>
        </p:txBody>
      </p:sp>
      <p:graphicFrame>
        <p:nvGraphicFramePr>
          <p:cNvPr id="3" name="Content Placeholder 4"/>
          <p:cNvGraphicFramePr>
            <a:graphicFrameLocks/>
          </p:cNvGraphicFramePr>
          <p:nvPr/>
        </p:nvGraphicFramePr>
        <p:xfrm>
          <a:off x="126158" y="4114800"/>
          <a:ext cx="8686800" cy="1483360"/>
        </p:xfrm>
        <a:graphic>
          <a:graphicData uri="http://schemas.openxmlformats.org/drawingml/2006/table">
            <a:tbl>
              <a:tblPr firstRow="1" bandRow="1">
                <a:tableStyleId>{5C22544A-7EE6-4342-B048-85BDC9FD1C3A}</a:tableStyleId>
              </a:tblPr>
              <a:tblGrid>
                <a:gridCol w="4572000"/>
                <a:gridCol w="2438400"/>
                <a:gridCol w="1676400"/>
              </a:tblGrid>
              <a:tr h="370840">
                <a:tc>
                  <a:txBody>
                    <a:bodyPr/>
                    <a:lstStyle/>
                    <a:p>
                      <a:pPr algn="ctr"/>
                      <a:r>
                        <a:rPr lang="sr-Cyrl-RS" dirty="0" smtClean="0">
                          <a:latin typeface="Arial" pitchFamily="34" charset="0"/>
                          <a:cs typeface="Arial" pitchFamily="34" charset="0"/>
                        </a:rPr>
                        <a:t>Обољење</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Укупни калцијум</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РТН</a:t>
                      </a:r>
                      <a:endParaRPr lang="en-US" dirty="0">
                        <a:latin typeface="Arial" pitchFamily="34" charset="0"/>
                        <a:cs typeface="Arial" pitchFamily="34" charset="0"/>
                      </a:endParaRPr>
                    </a:p>
                  </a:txBody>
                  <a:tcPr/>
                </a:tc>
              </a:tr>
              <a:tr h="370840">
                <a:tc>
                  <a:txBody>
                    <a:bodyPr/>
                    <a:lstStyle/>
                    <a:p>
                      <a:r>
                        <a:rPr lang="sr-Cyrl-RS" dirty="0" smtClean="0">
                          <a:latin typeface="Arial" pitchFamily="34" charset="0"/>
                          <a:cs typeface="Arial" pitchFamily="34" charset="0"/>
                        </a:rPr>
                        <a:t>Примарни хиперпаратиреоидизам</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повишен</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повишен</a:t>
                      </a:r>
                      <a:endParaRPr lang="en-US" dirty="0">
                        <a:latin typeface="Arial" pitchFamily="34" charset="0"/>
                        <a:cs typeface="Arial" pitchFamily="34" charset="0"/>
                      </a:endParaRPr>
                    </a:p>
                  </a:txBody>
                  <a:tcPr/>
                </a:tc>
              </a:tr>
              <a:tr h="370840">
                <a:tc>
                  <a:txBody>
                    <a:bodyPr/>
                    <a:lstStyle/>
                    <a:p>
                      <a:r>
                        <a:rPr lang="sr-Cyrl-RS" dirty="0" smtClean="0">
                          <a:latin typeface="Arial" pitchFamily="34" charset="0"/>
                          <a:cs typeface="Arial" pitchFamily="34" charset="0"/>
                        </a:rPr>
                        <a:t>Хиперкалцемија услед</a:t>
                      </a:r>
                      <a:r>
                        <a:rPr lang="sr-Cyrl-RS" baseline="0" dirty="0" smtClean="0">
                          <a:latin typeface="Arial" pitchFamily="34" charset="0"/>
                          <a:cs typeface="Arial" pitchFamily="34" charset="0"/>
                        </a:rPr>
                        <a:t> малигнитета</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повишен</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снижен</a:t>
                      </a:r>
                      <a:endParaRPr lang="en-US" dirty="0">
                        <a:latin typeface="Arial" pitchFamily="34" charset="0"/>
                        <a:cs typeface="Arial" pitchFamily="34" charset="0"/>
                      </a:endParaRPr>
                    </a:p>
                  </a:txBody>
                  <a:tcPr/>
                </a:tc>
              </a:tr>
              <a:tr h="370840">
                <a:tc>
                  <a:txBody>
                    <a:bodyPr/>
                    <a:lstStyle/>
                    <a:p>
                      <a:r>
                        <a:rPr lang="sr-Cyrl-RS" dirty="0" smtClean="0">
                          <a:latin typeface="Arial" pitchFamily="34" charset="0"/>
                          <a:cs typeface="Arial" pitchFamily="34" charset="0"/>
                        </a:rPr>
                        <a:t>Хипопаратиреоидизам</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снижен</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снижен</a:t>
                      </a:r>
                      <a:endParaRPr lang="en-US" dirty="0">
                        <a:latin typeface="Arial" pitchFamily="34" charset="0"/>
                        <a:cs typeface="Arial" pitchFamily="34" charset="0"/>
                      </a:endParaRPr>
                    </a:p>
                  </a:txBody>
                  <a:tcPr/>
                </a:tc>
              </a:tr>
            </a:tbl>
          </a:graphicData>
        </a:graphic>
      </p:graphicFrame>
      <p:sp>
        <p:nvSpPr>
          <p:cNvPr id="4" name="TextBox 3"/>
          <p:cNvSpPr txBox="1"/>
          <p:nvPr/>
        </p:nvSpPr>
        <p:spPr>
          <a:xfrm>
            <a:off x="-102442" y="5791200"/>
            <a:ext cx="9246442" cy="923330"/>
          </a:xfrm>
          <a:prstGeom prst="rect">
            <a:avLst/>
          </a:prstGeom>
          <a:noFill/>
        </p:spPr>
        <p:txBody>
          <a:bodyPr wrap="none" rtlCol="0">
            <a:spAutoFit/>
          </a:bodyPr>
          <a:lstStyle/>
          <a:p>
            <a:r>
              <a:rPr lang="sr-Cyrl-RS" dirty="0" smtClean="0">
                <a:latin typeface="Arial" pitchFamily="34" charset="0"/>
                <a:cs typeface="Arial" pitchFamily="34" charset="0"/>
              </a:rPr>
              <a:t>Хиперкалцемија удружена са малигним обољењнима супримира продукцију РТН,</a:t>
            </a:r>
          </a:p>
          <a:p>
            <a:r>
              <a:rPr lang="sr-Cyrl-RS" dirty="0" smtClean="0">
                <a:latin typeface="Arial" pitchFamily="34" charset="0"/>
                <a:cs typeface="Arial" pitchFamily="34" charset="0"/>
              </a:rPr>
              <a:t>док код примарног хиперпаратиреоидизма присутне су повишене вредности РТН </a:t>
            </a:r>
          </a:p>
          <a:p>
            <a:r>
              <a:rPr lang="sr-Cyrl-RS" dirty="0" smtClean="0">
                <a:latin typeface="Arial" pitchFamily="34" charset="0"/>
                <a:cs typeface="Arial" pitchFamily="34" charset="0"/>
              </a:rPr>
              <a:t>и укупног калцијума.</a:t>
            </a:r>
            <a:endParaRPr lang="en-US" dirty="0">
              <a:latin typeface="Arial" pitchFamily="34" charset="0"/>
              <a:cs typeface="Arial" pitchFamily="34" charset="0"/>
            </a:endParaRPr>
          </a:p>
        </p:txBody>
      </p:sp>
    </p:spTree>
    <p:extLst>
      <p:ext uri="{BB962C8B-B14F-4D97-AF65-F5344CB8AC3E}">
        <p14:creationId xmlns:p14="http://schemas.microsoft.com/office/powerpoint/2010/main" val="11177017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214" b="5234"/>
          <a:stretch/>
        </p:blipFill>
        <p:spPr bwMode="auto">
          <a:xfrm>
            <a:off x="0" y="450376"/>
            <a:ext cx="9099738" cy="51179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14113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5575" y="1052736"/>
            <a:ext cx="8640960" cy="1512168"/>
          </a:xfrm>
        </p:spPr>
        <p:txBody>
          <a:bodyPr/>
          <a:lstStyle/>
          <a:p>
            <a:r>
              <a:rPr lang="ru-RU" dirty="0">
                <a:latin typeface="Arial" pitchFamily="34" charset="0"/>
                <a:cs typeface="Arial" pitchFamily="34" charset="0"/>
              </a:rPr>
              <a:t>снижење </a:t>
            </a:r>
            <a:r>
              <a:rPr lang="ru-RU" dirty="0" smtClean="0">
                <a:latin typeface="Arial" pitchFamily="34" charset="0"/>
                <a:cs typeface="Arial" pitchFamily="34" charset="0"/>
              </a:rPr>
              <a:t>концентрација </a:t>
            </a:r>
            <a:r>
              <a:rPr lang="ru-RU" dirty="0">
                <a:latin typeface="Arial" pitchFamily="34" charset="0"/>
                <a:cs typeface="Arial" pitchFamily="34" charset="0"/>
              </a:rPr>
              <a:t>калцијума у серуму испод 2,2 </a:t>
            </a:r>
            <a:r>
              <a:rPr lang="sr-Latn-RS" dirty="0" smtClean="0">
                <a:latin typeface="Arial" pitchFamily="34" charset="0"/>
                <a:cs typeface="Arial" pitchFamily="34" charset="0"/>
              </a:rPr>
              <a:t>mmol</a:t>
            </a:r>
            <a:r>
              <a:rPr lang="ru-RU" dirty="0" smtClean="0">
                <a:latin typeface="Arial" pitchFamily="34" charset="0"/>
                <a:cs typeface="Arial" pitchFamily="34" charset="0"/>
              </a:rPr>
              <a:t>/</a:t>
            </a:r>
            <a:r>
              <a:rPr lang="sr-Latn-RS" dirty="0" smtClean="0">
                <a:latin typeface="Arial" pitchFamily="34" charset="0"/>
                <a:cs typeface="Arial" pitchFamily="34" charset="0"/>
              </a:rPr>
              <a:t>L</a:t>
            </a:r>
            <a:endParaRPr lang="ru-RU" dirty="0" smtClean="0">
              <a:latin typeface="Arial" pitchFamily="34" charset="0"/>
              <a:cs typeface="Arial" pitchFamily="34" charset="0"/>
            </a:endParaRPr>
          </a:p>
          <a:p>
            <a:r>
              <a:rPr lang="ru-RU" dirty="0">
                <a:latin typeface="Arial" pitchFamily="34" charset="0"/>
                <a:cs typeface="Arial" pitchFamily="34" charset="0"/>
              </a:rPr>
              <a:t>Хипокалцемија се јавља из следећих разлога: - Смањено уношење калцијума: у </a:t>
            </a:r>
            <a:r>
              <a:rPr lang="ru-RU" dirty="0" smtClean="0">
                <a:latin typeface="Arial" pitchFamily="34" charset="0"/>
                <a:cs typeface="Arial" pitchFamily="34" charset="0"/>
              </a:rPr>
              <a:t>гравидитету</a:t>
            </a:r>
            <a:r>
              <a:rPr lang="ru-RU" dirty="0">
                <a:latin typeface="Arial" pitchFamily="34" charset="0"/>
                <a:cs typeface="Arial" pitchFamily="34" charset="0"/>
              </a:rPr>
              <a:t>, </a:t>
            </a:r>
            <a:r>
              <a:rPr lang="ru-RU" dirty="0" smtClean="0">
                <a:latin typeface="Arial" pitchFamily="34" charset="0"/>
                <a:cs typeface="Arial" pitchFamily="34" charset="0"/>
              </a:rPr>
              <a:t>тешке хипоалбуминемије</a:t>
            </a:r>
            <a:r>
              <a:rPr lang="ru-RU" dirty="0">
                <a:latin typeface="Arial" pitchFamily="34" charset="0"/>
                <a:cs typeface="Arial" pitchFamily="34" charset="0"/>
              </a:rPr>
              <a:t>, </a:t>
            </a:r>
            <a:r>
              <a:rPr lang="ru-RU" dirty="0" smtClean="0">
                <a:latin typeface="Arial" pitchFamily="34" charset="0"/>
                <a:cs typeface="Arial" pitchFamily="34" charset="0"/>
              </a:rPr>
              <a:t>поремећаји </a:t>
            </a:r>
            <a:r>
              <a:rPr lang="ru-RU" dirty="0">
                <a:latin typeface="Arial" pitchFamily="34" charset="0"/>
                <a:cs typeface="Arial" pitchFamily="34" charset="0"/>
              </a:rPr>
              <a:t>у ендокриној </a:t>
            </a:r>
            <a:r>
              <a:rPr lang="ru-RU" dirty="0" smtClean="0">
                <a:latin typeface="Arial" pitchFamily="34" charset="0"/>
                <a:cs typeface="Arial" pitchFamily="34" charset="0"/>
              </a:rPr>
              <a:t>регулацији</a:t>
            </a:r>
            <a:r>
              <a:rPr lang="ru-RU" dirty="0">
                <a:latin typeface="Arial" pitchFamily="34" charset="0"/>
                <a:cs typeface="Arial" pitchFamily="34" charset="0"/>
              </a:rPr>
              <a:t>, </a:t>
            </a:r>
            <a:r>
              <a:rPr lang="ru-RU" dirty="0" smtClean="0">
                <a:latin typeface="Arial" pitchFamily="34" charset="0"/>
                <a:cs typeface="Arial" pitchFamily="34" charset="0"/>
              </a:rPr>
              <a:t>реналне дисфункције...</a:t>
            </a:r>
          </a:p>
          <a:p>
            <a:endParaRPr lang="sr-Latn-RS" dirty="0">
              <a:latin typeface="Arial" pitchFamily="34" charset="0"/>
              <a:cs typeface="Arial" pitchFamily="34" charset="0"/>
            </a:endParaRPr>
          </a:p>
        </p:txBody>
      </p:sp>
      <p:sp>
        <p:nvSpPr>
          <p:cNvPr id="3" name="Title 2"/>
          <p:cNvSpPr>
            <a:spLocks noGrp="1"/>
          </p:cNvSpPr>
          <p:nvPr>
            <p:ph type="title"/>
          </p:nvPr>
        </p:nvSpPr>
        <p:spPr>
          <a:xfrm>
            <a:off x="2699792" y="0"/>
            <a:ext cx="3362712" cy="634008"/>
          </a:xfrm>
        </p:spPr>
        <p:txBody>
          <a:bodyPr/>
          <a:lstStyle/>
          <a:p>
            <a:r>
              <a:rPr lang="sr-Cyrl-RS" sz="3200" dirty="0">
                <a:latin typeface="Arial" pitchFamily="34" charset="0"/>
                <a:cs typeface="Arial" pitchFamily="34" charset="0"/>
              </a:rPr>
              <a:t>Хипокалцемија</a:t>
            </a:r>
            <a:endParaRPr lang="sr-Latn-RS" sz="3200" dirty="0">
              <a:latin typeface="Arial" pitchFamily="34" charset="0"/>
              <a:cs typeface="Arial" pitchFamily="34" charset="0"/>
            </a:endParaRPr>
          </a:p>
        </p:txBody>
      </p:sp>
      <p:sp>
        <p:nvSpPr>
          <p:cNvPr id="4" name="AutoShape 2" descr="Резултат слика за hypocalcemia"/>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sr-Latn-RS"/>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8915" y="2492896"/>
            <a:ext cx="3871317" cy="3871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0396" y="6525344"/>
            <a:ext cx="8890575" cy="338554"/>
          </a:xfrm>
          <a:prstGeom prst="rect">
            <a:avLst/>
          </a:prstGeom>
          <a:noFill/>
        </p:spPr>
        <p:txBody>
          <a:bodyPr wrap="none" rtlCol="0">
            <a:spAutoFit/>
          </a:bodyPr>
          <a:lstStyle/>
          <a:p>
            <a:r>
              <a:rPr lang="sr-Latn-RS" sz="800" dirty="0">
                <a:latin typeface="Arial" pitchFamily="34" charset="0"/>
                <a:cs typeface="Arial" pitchFamily="34" charset="0"/>
                <a:hlinkClick r:id="rId3"/>
              </a:rPr>
              <a:t>https</a:t>
            </a:r>
            <a:r>
              <a:rPr lang="sr-Latn-RS" sz="800">
                <a:latin typeface="Arial" pitchFamily="34" charset="0"/>
                <a:cs typeface="Arial" pitchFamily="34" charset="0"/>
                <a:hlinkClick r:id="rId3"/>
              </a:rPr>
              <a:t>://</a:t>
            </a:r>
            <a:r>
              <a:rPr lang="sr-Latn-RS" sz="800" smtClean="0">
                <a:latin typeface="Arial" pitchFamily="34" charset="0"/>
                <a:cs typeface="Arial" pitchFamily="34" charset="0"/>
                <a:hlinkClick r:id="rId3"/>
              </a:rPr>
              <a:t>www.google.com/search?client=firefox-b&amp;biw=1366&amp;bih=654&amp;tbm=isch&amp;sa=1&amp;ei=qX04W466OonVwQKGhI6wBw&amp;q=hyp%D0%BEcalcemia</a:t>
            </a:r>
            <a:r>
              <a:rPr lang="sr-Latn-RS" sz="800">
                <a:latin typeface="Arial" pitchFamily="34" charset="0"/>
                <a:cs typeface="Arial" pitchFamily="34" charset="0"/>
                <a:hlinkClick r:id="rId3"/>
              </a:rPr>
              <a:t>+&amp;</a:t>
            </a:r>
            <a:r>
              <a:rPr lang="sr-Latn-RS" sz="800" smtClean="0">
                <a:latin typeface="Arial" pitchFamily="34" charset="0"/>
                <a:cs typeface="Arial" pitchFamily="34" charset="0"/>
                <a:hlinkClick r:id="rId3"/>
              </a:rPr>
              <a:t>oq=hyp%D0%BEcalcemia</a:t>
            </a:r>
            <a:r>
              <a:rPr lang="sr-Latn-RS" sz="800" dirty="0">
                <a:latin typeface="Arial" pitchFamily="34" charset="0"/>
                <a:cs typeface="Arial" pitchFamily="34" charset="0"/>
                <a:hlinkClick r:id="rId3"/>
              </a:rPr>
              <a:t>+&amp;</a:t>
            </a:r>
            <a:r>
              <a:rPr lang="sr-Latn-RS" sz="800" dirty="0" smtClean="0">
                <a:latin typeface="Arial" pitchFamily="34" charset="0"/>
                <a:cs typeface="Arial" pitchFamily="34" charset="0"/>
                <a:hlinkClick r:id="rId3"/>
              </a:rPr>
              <a:t>gs_l=img.3</a:t>
            </a:r>
            <a:endParaRPr lang="sr-Cyrl-RS" sz="800" dirty="0" smtClean="0">
              <a:latin typeface="Arial" pitchFamily="34" charset="0"/>
              <a:cs typeface="Arial" pitchFamily="34" charset="0"/>
            </a:endParaRPr>
          </a:p>
          <a:p>
            <a:r>
              <a:rPr lang="sr-Latn-RS" sz="800" dirty="0" smtClean="0">
                <a:latin typeface="Arial" pitchFamily="34" charset="0"/>
                <a:cs typeface="Arial" pitchFamily="34" charset="0"/>
              </a:rPr>
              <a:t>...</a:t>
            </a:r>
            <a:r>
              <a:rPr lang="sr-Latn-RS" sz="800" dirty="0">
                <a:latin typeface="Arial" pitchFamily="34" charset="0"/>
                <a:cs typeface="Arial" pitchFamily="34" charset="0"/>
              </a:rPr>
              <a:t>785940.790615.0.791231.22.13.0.0.0.0.159.1157.10j3.13.0....0...1c.1.64.img..13.0.0....0.0E84_Il9gD0#imgrc=hUdBkrkp22inlM:</a:t>
            </a:r>
          </a:p>
        </p:txBody>
      </p:sp>
    </p:spTree>
    <p:extLst>
      <p:ext uri="{BB962C8B-B14F-4D97-AF65-F5344CB8AC3E}">
        <p14:creationId xmlns:p14="http://schemas.microsoft.com/office/powerpoint/2010/main" val="9093433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76200"/>
            <a:ext cx="9144000" cy="6781800"/>
          </a:xfrm>
        </p:spPr>
        <p:txBody>
          <a:bodyPr>
            <a:noAutofit/>
          </a:bodyPr>
          <a:lstStyle/>
          <a:p>
            <a:pPr marL="18288" indent="0">
              <a:buNone/>
            </a:pPr>
            <a:r>
              <a:rPr lang="sr-Cyrl-RS" sz="1600" b="1" dirty="0" smtClean="0">
                <a:effectLst/>
                <a:latin typeface="Arial" pitchFamily="34" charset="0"/>
                <a:cs typeface="Arial" pitchFamily="34" charset="0"/>
              </a:rPr>
              <a:t>ПРИКАЗ СЛУЧАЈА </a:t>
            </a:r>
            <a:r>
              <a:rPr lang="sr-Cyrl-RS" sz="1600" b="1" dirty="0" smtClean="0">
                <a:effectLst/>
                <a:latin typeface="Arial" pitchFamily="34" charset="0"/>
                <a:cs typeface="Arial" pitchFamily="34" charset="0"/>
              </a:rPr>
              <a:t>1</a:t>
            </a:r>
          </a:p>
          <a:p>
            <a:pPr marL="18288" indent="0">
              <a:buNone/>
            </a:pPr>
            <a:endParaRPr lang="sr-Cyrl-RS" sz="1600" b="1" dirty="0">
              <a:effectLst/>
              <a:latin typeface="Arial" pitchFamily="34" charset="0"/>
              <a:cs typeface="Arial" pitchFamily="34" charset="0"/>
            </a:endParaRPr>
          </a:p>
          <a:p>
            <a:pPr marL="18288" indent="0">
              <a:buNone/>
            </a:pPr>
            <a:r>
              <a:rPr lang="sr-Cyrl-RS" sz="1600" dirty="0" smtClean="0">
                <a:effectLst/>
                <a:latin typeface="Arial" pitchFamily="34" charset="0"/>
                <a:cs typeface="Arial" pitchFamily="34" charset="0"/>
              </a:rPr>
              <a:t>Жена </a:t>
            </a:r>
            <a:r>
              <a:rPr lang="sr-Cyrl-RS" sz="1600" dirty="0" smtClean="0">
                <a:effectLst/>
                <a:latin typeface="Arial" pitchFamily="34" charset="0"/>
                <a:cs typeface="Arial" pitchFamily="34" charset="0"/>
              </a:rPr>
              <a:t>старости 41 годину која болује од Гравесове болести (дијагностикована пре 6 година, уредно узима прописану терапију метимазол 1</a:t>
            </a:r>
            <a:r>
              <a:rPr lang="en-US" sz="1600" dirty="0" smtClean="0">
                <a:effectLst/>
                <a:latin typeface="Arial" pitchFamily="34" charset="0"/>
                <a:cs typeface="Arial" pitchFamily="34" charset="0"/>
              </a:rPr>
              <a:t>5 mg/</a:t>
            </a:r>
            <a:r>
              <a:rPr lang="sr-Cyrl-RS" sz="1600" dirty="0" smtClean="0">
                <a:effectLst/>
                <a:latin typeface="Arial" pitchFamily="34" charset="0"/>
                <a:cs typeface="Arial" pitchFamily="34" charset="0"/>
              </a:rPr>
              <a:t>дневно) примљена је у болницу услед палпитација, трњења руку, тремора и губитка тежине (154 </a:t>
            </a:r>
            <a:r>
              <a:rPr lang="en-US" sz="1600" dirty="0" smtClean="0">
                <a:effectLst/>
                <a:latin typeface="Arial" pitchFamily="34" charset="0"/>
                <a:cs typeface="Arial" pitchFamily="34" charset="0"/>
              </a:rPr>
              <a:t>cm</a:t>
            </a:r>
            <a:r>
              <a:rPr lang="sr-Cyrl-RS" sz="1600" dirty="0" smtClean="0">
                <a:effectLst/>
                <a:latin typeface="Arial" pitchFamily="34" charset="0"/>
                <a:cs typeface="Arial" pitchFamily="34" charset="0"/>
              </a:rPr>
              <a:t>, </a:t>
            </a:r>
            <a:r>
              <a:rPr lang="sr-Cyrl-RS" sz="1600" dirty="0" smtClean="0">
                <a:effectLst/>
                <a:latin typeface="Arial" pitchFamily="34" charset="0"/>
                <a:cs typeface="Arial" pitchFamily="34" charset="0"/>
              </a:rPr>
              <a:t>40 </a:t>
            </a:r>
            <a:r>
              <a:rPr lang="sr-Cyrl-RS" sz="1600" dirty="0" smtClean="0">
                <a:effectLst/>
                <a:latin typeface="Arial" pitchFamily="34" charset="0"/>
                <a:cs typeface="Arial" pitchFamily="34" charset="0"/>
              </a:rPr>
              <a:t>к</a:t>
            </a:r>
            <a:r>
              <a:rPr lang="en-US" sz="1600" dirty="0" smtClean="0">
                <a:effectLst/>
                <a:latin typeface="Arial" pitchFamily="34" charset="0"/>
                <a:cs typeface="Arial" pitchFamily="34" charset="0"/>
              </a:rPr>
              <a:t>kg</a:t>
            </a:r>
            <a:r>
              <a:rPr lang="sr-Cyrl-RS" sz="1600" dirty="0" smtClean="0">
                <a:effectLst/>
                <a:latin typeface="Arial" pitchFamily="34" charset="0"/>
                <a:cs typeface="Arial" pitchFamily="34" charset="0"/>
              </a:rPr>
              <a:t>). </a:t>
            </a:r>
            <a:r>
              <a:rPr lang="sr-Cyrl-RS" sz="1600" dirty="0" smtClean="0">
                <a:effectLst/>
                <a:latin typeface="Arial" pitchFamily="34" charset="0"/>
                <a:cs typeface="Arial" pitchFamily="34" charset="0"/>
              </a:rPr>
              <a:t>У анамнези наводи податак да има проблема са калкулусима жучне кесе од пре 8 година, али такође наводи податак да је кориговала исхрану (без млечних производа и масне хране). Пацијенткиња је на терапији (у терапији Гравесове болести).</a:t>
            </a:r>
          </a:p>
          <a:p>
            <a:endParaRPr lang="sr-Cyrl-RS" sz="1600" dirty="0" smtClean="0">
              <a:effectLst/>
              <a:latin typeface="Arial" pitchFamily="34" charset="0"/>
              <a:cs typeface="Arial" pitchFamily="34" charset="0"/>
            </a:endParaRPr>
          </a:p>
          <a:p>
            <a:pPr marL="18288" indent="0">
              <a:buNone/>
            </a:pPr>
            <a:r>
              <a:rPr lang="en-US" sz="1600" dirty="0" smtClean="0">
                <a:effectLst/>
                <a:latin typeface="Arial" pitchFamily="34" charset="0"/>
                <a:cs typeface="Arial" pitchFamily="34" charset="0"/>
              </a:rPr>
              <a:t>(</a:t>
            </a:r>
            <a:r>
              <a:rPr lang="en-US" sz="1600" dirty="0">
                <a:effectLst/>
                <a:latin typeface="Arial" pitchFamily="34" charset="0"/>
                <a:cs typeface="Arial" pitchFamily="34" charset="0"/>
              </a:rPr>
              <a:t>FT3) 12.96 pg/mL;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2.0–3.4 pg/mL, </a:t>
            </a:r>
            <a:endParaRPr lang="sr-Cyrl-RS" sz="1600" dirty="0" smtClean="0">
              <a:effectLst/>
              <a:latin typeface="Arial" pitchFamily="34" charset="0"/>
              <a:cs typeface="Arial" pitchFamily="34" charset="0"/>
            </a:endParaRPr>
          </a:p>
          <a:p>
            <a:pPr marL="18288" indent="0">
              <a:buNone/>
            </a:pPr>
            <a:r>
              <a:rPr lang="sr-Cyrl-RS" sz="1600" dirty="0" smtClean="0">
                <a:effectLst/>
                <a:latin typeface="Arial" pitchFamily="34" charset="0"/>
                <a:cs typeface="Arial" pitchFamily="34" charset="0"/>
              </a:rPr>
              <a:t>Тироксин </a:t>
            </a:r>
            <a:r>
              <a:rPr lang="en-US" sz="1600" dirty="0" smtClean="0">
                <a:effectLst/>
                <a:latin typeface="Arial" pitchFamily="34" charset="0"/>
                <a:cs typeface="Arial" pitchFamily="34" charset="0"/>
              </a:rPr>
              <a:t>(FT4</a:t>
            </a:r>
            <a:r>
              <a:rPr lang="en-US" sz="1600" dirty="0">
                <a:effectLst/>
                <a:latin typeface="Arial" pitchFamily="34" charset="0"/>
                <a:cs typeface="Arial" pitchFamily="34" charset="0"/>
              </a:rPr>
              <a:t>) 3.44 </a:t>
            </a:r>
            <a:r>
              <a:rPr lang="en-US" sz="1600" dirty="0" err="1">
                <a:effectLst/>
                <a:latin typeface="Arial" pitchFamily="34" charset="0"/>
                <a:cs typeface="Arial" pitchFamily="34" charset="0"/>
              </a:rPr>
              <a:t>ng</a:t>
            </a:r>
            <a:r>
              <a:rPr lang="en-US" sz="1600" dirty="0">
                <a:effectLst/>
                <a:latin typeface="Arial" pitchFamily="34" charset="0"/>
                <a:cs typeface="Arial" pitchFamily="34" charset="0"/>
              </a:rPr>
              <a:t>/</a:t>
            </a:r>
            <a:r>
              <a:rPr lang="en-US" sz="1600" dirty="0" err="1">
                <a:effectLst/>
                <a:latin typeface="Arial" pitchFamily="34" charset="0"/>
                <a:cs typeface="Arial" pitchFamily="34" charset="0"/>
              </a:rPr>
              <a:t>dL</a:t>
            </a:r>
            <a:r>
              <a:rPr lang="en-US" sz="1600" dirty="0">
                <a:effectLst/>
                <a:latin typeface="Arial" pitchFamily="34" charset="0"/>
                <a:cs typeface="Arial" pitchFamily="34" charset="0"/>
              </a:rPr>
              <a:t>;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0.9–1.6 </a:t>
            </a:r>
            <a:r>
              <a:rPr lang="en-US" sz="1600" dirty="0" err="1">
                <a:effectLst/>
                <a:latin typeface="Arial" pitchFamily="34" charset="0"/>
                <a:cs typeface="Arial" pitchFamily="34" charset="0"/>
              </a:rPr>
              <a:t>ng</a:t>
            </a:r>
            <a:r>
              <a:rPr lang="en-US" sz="1600" dirty="0">
                <a:effectLst/>
                <a:latin typeface="Arial" pitchFamily="34" charset="0"/>
                <a:cs typeface="Arial" pitchFamily="34" charset="0"/>
              </a:rPr>
              <a:t>/</a:t>
            </a:r>
            <a:r>
              <a:rPr lang="en-US" sz="1600" dirty="0" err="1">
                <a:effectLst/>
                <a:latin typeface="Arial" pitchFamily="34" charset="0"/>
                <a:cs typeface="Arial" pitchFamily="34" charset="0"/>
              </a:rPr>
              <a:t>dL</a:t>
            </a:r>
            <a:r>
              <a:rPr lang="en-US" sz="1600" dirty="0">
                <a:effectLst/>
                <a:latin typeface="Arial" pitchFamily="34" charset="0"/>
                <a:cs typeface="Arial" pitchFamily="34" charset="0"/>
              </a:rPr>
              <a:t>) </a:t>
            </a:r>
            <a:endParaRPr lang="sr-Cyrl-RS" sz="1600" dirty="0" smtClean="0">
              <a:effectLst/>
              <a:latin typeface="Arial" pitchFamily="34" charset="0"/>
              <a:cs typeface="Arial" pitchFamily="34" charset="0"/>
            </a:endParaRPr>
          </a:p>
          <a:p>
            <a:pPr marL="18288" indent="0">
              <a:buNone/>
            </a:pPr>
            <a:r>
              <a:rPr lang="en-US" sz="1600" dirty="0" smtClean="0">
                <a:effectLst/>
                <a:latin typeface="Arial" pitchFamily="34" charset="0"/>
                <a:cs typeface="Arial" pitchFamily="34" charset="0"/>
              </a:rPr>
              <a:t>(</a:t>
            </a:r>
            <a:r>
              <a:rPr lang="en-US" sz="1600" dirty="0">
                <a:effectLst/>
                <a:latin typeface="Arial" pitchFamily="34" charset="0"/>
                <a:cs typeface="Arial" pitchFamily="34" charset="0"/>
              </a:rPr>
              <a:t>TSH) (&lt;0.01 </a:t>
            </a:r>
            <a:r>
              <a:rPr lang="en-US" sz="1600" i="1" dirty="0" err="1">
                <a:effectLst/>
                <a:latin typeface="Arial" pitchFamily="34" charset="0"/>
                <a:cs typeface="Arial" pitchFamily="34" charset="0"/>
              </a:rPr>
              <a:t>μ</a:t>
            </a:r>
            <a:r>
              <a:rPr lang="en-US" sz="1600" dirty="0" err="1">
                <a:effectLst/>
                <a:latin typeface="Arial" pitchFamily="34" charset="0"/>
                <a:cs typeface="Arial" pitchFamily="34" charset="0"/>
              </a:rPr>
              <a:t>U</a:t>
            </a:r>
            <a:r>
              <a:rPr lang="en-US" sz="1600" dirty="0">
                <a:effectLst/>
                <a:latin typeface="Arial" pitchFamily="34" charset="0"/>
                <a:cs typeface="Arial" pitchFamily="34" charset="0"/>
              </a:rPr>
              <a:t>/mL;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0.4–3.8 </a:t>
            </a:r>
            <a:r>
              <a:rPr lang="en-US" sz="1600" i="1" dirty="0" err="1">
                <a:effectLst/>
                <a:latin typeface="Arial" pitchFamily="34" charset="0"/>
                <a:cs typeface="Arial" pitchFamily="34" charset="0"/>
              </a:rPr>
              <a:t>μ</a:t>
            </a:r>
            <a:r>
              <a:rPr lang="en-US" sz="1600" dirty="0" err="1">
                <a:effectLst/>
                <a:latin typeface="Arial" pitchFamily="34" charset="0"/>
                <a:cs typeface="Arial" pitchFamily="34" charset="0"/>
              </a:rPr>
              <a:t>U</a:t>
            </a:r>
            <a:r>
              <a:rPr lang="en-US" sz="1600" dirty="0">
                <a:effectLst/>
                <a:latin typeface="Arial" pitchFamily="34" charset="0"/>
                <a:cs typeface="Arial" pitchFamily="34" charset="0"/>
              </a:rPr>
              <a:t>/</a:t>
            </a:r>
            <a:r>
              <a:rPr lang="en-US" sz="1600" dirty="0" err="1">
                <a:effectLst/>
                <a:latin typeface="Arial" pitchFamily="34" charset="0"/>
                <a:cs typeface="Arial" pitchFamily="34" charset="0"/>
              </a:rPr>
              <a:t>mL</a:t>
            </a:r>
            <a:r>
              <a:rPr lang="en-US" sz="1600" dirty="0" smtClean="0">
                <a:effectLst/>
                <a:latin typeface="Arial" pitchFamily="34" charset="0"/>
                <a:cs typeface="Arial" pitchFamily="34" charset="0"/>
              </a:rPr>
              <a:t>)</a:t>
            </a:r>
            <a:endParaRPr lang="sr-Cyrl-RS" sz="1600" dirty="0" smtClean="0">
              <a:effectLst/>
              <a:latin typeface="Arial" pitchFamily="34" charset="0"/>
              <a:cs typeface="Arial" pitchFamily="34" charset="0"/>
            </a:endParaRPr>
          </a:p>
          <a:p>
            <a:pPr marL="18288" indent="0">
              <a:buNone/>
            </a:pPr>
            <a:r>
              <a:rPr lang="sr-Cyrl-RS" sz="1600" dirty="0" smtClean="0">
                <a:effectLst/>
                <a:latin typeface="Arial" pitchFamily="34" charset="0"/>
                <a:cs typeface="Arial" pitchFamily="34" charset="0"/>
              </a:rPr>
              <a:t>повишена антитела </a:t>
            </a:r>
            <a:r>
              <a:rPr lang="en-US" sz="1600" dirty="0" smtClean="0">
                <a:effectLst/>
                <a:latin typeface="Arial" pitchFamily="34" charset="0"/>
                <a:cs typeface="Arial" pitchFamily="34" charset="0"/>
              </a:rPr>
              <a:t>(</a:t>
            </a:r>
            <a:r>
              <a:rPr lang="en-US" sz="1600" dirty="0" err="1" smtClean="0">
                <a:effectLst/>
                <a:latin typeface="Arial" pitchFamily="34" charset="0"/>
                <a:cs typeface="Arial" pitchFamily="34" charset="0"/>
              </a:rPr>
              <a:t>TRAb</a:t>
            </a:r>
            <a:r>
              <a:rPr lang="en-US" sz="1600" dirty="0">
                <a:effectLst/>
                <a:latin typeface="Arial" pitchFamily="34" charset="0"/>
                <a:cs typeface="Arial" pitchFamily="34" charset="0"/>
              </a:rPr>
              <a:t>) (10.7 IU/L;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&lt;1.0 IU/L</a:t>
            </a:r>
            <a:r>
              <a:rPr lang="en-US" sz="1600" dirty="0" smtClean="0">
                <a:effectLst/>
                <a:latin typeface="Arial" pitchFamily="34" charset="0"/>
                <a:cs typeface="Arial" pitchFamily="34" charset="0"/>
              </a:rPr>
              <a:t>).</a:t>
            </a:r>
            <a:endParaRPr lang="sr-Cyrl-RS" sz="1600" dirty="0" smtClean="0">
              <a:effectLst/>
              <a:latin typeface="Arial" pitchFamily="34" charset="0"/>
              <a:cs typeface="Arial" pitchFamily="34" charset="0"/>
            </a:endParaRPr>
          </a:p>
          <a:p>
            <a:pPr marL="18288" indent="0">
              <a:buNone/>
            </a:pPr>
            <a:r>
              <a:rPr lang="sr-Cyrl-RS" sz="1600" dirty="0" smtClean="0">
                <a:effectLst/>
                <a:latin typeface="Arial" pitchFamily="34" charset="0"/>
                <a:cs typeface="Arial" pitchFamily="34" charset="0"/>
              </a:rPr>
              <a:t>Лабораторијске анализе указују на низак ниво калцијума </a:t>
            </a:r>
            <a:r>
              <a:rPr lang="en-US" sz="1600" dirty="0" smtClean="0">
                <a:effectLst/>
                <a:latin typeface="Arial" pitchFamily="34" charset="0"/>
                <a:cs typeface="Arial" pitchFamily="34" charset="0"/>
              </a:rPr>
              <a:t>(7.3</a:t>
            </a:r>
            <a:r>
              <a:rPr lang="en-US" sz="1600" dirty="0">
                <a:effectLst/>
                <a:latin typeface="Arial" pitchFamily="34" charset="0"/>
                <a:cs typeface="Arial" pitchFamily="34" charset="0"/>
              </a:rPr>
              <a:t> mg/</a:t>
            </a:r>
            <a:r>
              <a:rPr lang="en-US" sz="1600" dirty="0" err="1">
                <a:effectLst/>
                <a:latin typeface="Arial" pitchFamily="34" charset="0"/>
                <a:cs typeface="Arial" pitchFamily="34" charset="0"/>
              </a:rPr>
              <a:t>dL</a:t>
            </a:r>
            <a:r>
              <a:rPr lang="en-US" sz="1600" dirty="0">
                <a:effectLst/>
                <a:latin typeface="Arial" pitchFamily="34" charset="0"/>
                <a:cs typeface="Arial" pitchFamily="34" charset="0"/>
              </a:rPr>
              <a:t>) </a:t>
            </a:r>
            <a:r>
              <a:rPr lang="sr-Cyrl-RS" sz="1600" dirty="0" smtClean="0">
                <a:effectLst/>
                <a:latin typeface="Arial" pitchFamily="34" charset="0"/>
                <a:cs typeface="Arial" pitchFamily="34" charset="0"/>
              </a:rPr>
              <a:t>и фосфата </a:t>
            </a:r>
            <a:r>
              <a:rPr lang="en-US" sz="1600" dirty="0" smtClean="0">
                <a:effectLst/>
                <a:latin typeface="Arial" pitchFamily="34" charset="0"/>
                <a:cs typeface="Arial" pitchFamily="34" charset="0"/>
              </a:rPr>
              <a:t>(2.6</a:t>
            </a:r>
            <a:r>
              <a:rPr lang="en-US" sz="1600" dirty="0">
                <a:effectLst/>
                <a:latin typeface="Arial" pitchFamily="34" charset="0"/>
                <a:cs typeface="Arial" pitchFamily="34" charset="0"/>
              </a:rPr>
              <a:t> mg/</a:t>
            </a:r>
            <a:r>
              <a:rPr lang="en-US" sz="1600" dirty="0" err="1">
                <a:effectLst/>
                <a:latin typeface="Arial" pitchFamily="34" charset="0"/>
                <a:cs typeface="Arial" pitchFamily="34" charset="0"/>
              </a:rPr>
              <a:t>dL</a:t>
            </a:r>
            <a:r>
              <a:rPr lang="en-US" sz="1600" dirty="0">
                <a:effectLst/>
                <a:latin typeface="Arial" pitchFamily="34" charset="0"/>
                <a:cs typeface="Arial" pitchFamily="34" charset="0"/>
              </a:rPr>
              <a:t>; </a:t>
            </a:r>
            <a:r>
              <a:rPr lang="sr-Cyrl-RS" sz="1600" dirty="0" smtClean="0">
                <a:effectLst/>
                <a:latin typeface="Arial" pitchFamily="34" charset="0"/>
                <a:cs typeface="Arial" pitchFamily="34" charset="0"/>
              </a:rPr>
              <a:t>нормално</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2.9–4.8 mg/</a:t>
            </a:r>
            <a:r>
              <a:rPr lang="en-US" sz="1600" dirty="0" err="1">
                <a:effectLst/>
                <a:latin typeface="Arial" pitchFamily="34" charset="0"/>
                <a:cs typeface="Arial" pitchFamily="34" charset="0"/>
              </a:rPr>
              <a:t>dL</a:t>
            </a:r>
            <a:r>
              <a:rPr lang="en-US" sz="1600" dirty="0" smtClean="0">
                <a:effectLst/>
                <a:latin typeface="Arial" pitchFamily="34" charset="0"/>
                <a:cs typeface="Arial" pitchFamily="34" charset="0"/>
              </a:rPr>
              <a:t>)</a:t>
            </a:r>
            <a:r>
              <a:rPr lang="sr-Cyrl-RS" sz="1600" dirty="0" smtClean="0">
                <a:effectLst/>
                <a:latin typeface="Arial" pitchFamily="34" charset="0"/>
                <a:cs typeface="Arial" pitchFamily="34" charset="0"/>
              </a:rPr>
              <a:t>, нормалан ниво магнезијума </a:t>
            </a:r>
            <a:r>
              <a:rPr lang="en-US" sz="1600" dirty="0" smtClean="0">
                <a:effectLst/>
                <a:latin typeface="Arial" pitchFamily="34" charset="0"/>
                <a:cs typeface="Arial" pitchFamily="34" charset="0"/>
              </a:rPr>
              <a:t>(</a:t>
            </a:r>
            <a:r>
              <a:rPr lang="en-US" sz="1600" dirty="0">
                <a:effectLst/>
                <a:latin typeface="Arial" pitchFamily="34" charset="0"/>
                <a:cs typeface="Arial" pitchFamily="34" charset="0"/>
              </a:rPr>
              <a:t>2.4 mg/</a:t>
            </a:r>
            <a:r>
              <a:rPr lang="en-US" sz="1600" dirty="0" err="1">
                <a:effectLst/>
                <a:latin typeface="Arial" pitchFamily="34" charset="0"/>
                <a:cs typeface="Arial" pitchFamily="34" charset="0"/>
              </a:rPr>
              <a:t>dL</a:t>
            </a:r>
            <a:r>
              <a:rPr lang="en-US" sz="1600" dirty="0">
                <a:effectLst/>
                <a:latin typeface="Arial" pitchFamily="34" charset="0"/>
                <a:cs typeface="Arial" pitchFamily="34" charset="0"/>
              </a:rPr>
              <a:t>;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1.8–2.4 mg/</a:t>
            </a:r>
            <a:r>
              <a:rPr lang="en-US" sz="1600" dirty="0" err="1">
                <a:effectLst/>
                <a:latin typeface="Arial" pitchFamily="34" charset="0"/>
                <a:cs typeface="Arial" pitchFamily="34" charset="0"/>
              </a:rPr>
              <a:t>dL</a:t>
            </a:r>
            <a:r>
              <a:rPr lang="en-US" sz="1600" dirty="0" smtClean="0">
                <a:effectLst/>
                <a:latin typeface="Arial" pitchFamily="34" charset="0"/>
                <a:cs typeface="Arial" pitchFamily="34" charset="0"/>
              </a:rPr>
              <a:t>),</a:t>
            </a:r>
            <a:r>
              <a:rPr lang="sr-Cyrl-RS" sz="1600" dirty="0" smtClean="0">
                <a:effectLst/>
                <a:latin typeface="Arial" pitchFamily="34" charset="0"/>
                <a:cs typeface="Arial" pitchFamily="34" charset="0"/>
              </a:rPr>
              <a:t> повишену активност алкалне фосфатазе </a:t>
            </a:r>
            <a:r>
              <a:rPr lang="en-US" sz="1600" dirty="0" smtClean="0">
                <a:effectLst/>
                <a:latin typeface="Arial" pitchFamily="34" charset="0"/>
                <a:cs typeface="Arial" pitchFamily="34" charset="0"/>
              </a:rPr>
              <a:t>(389</a:t>
            </a:r>
            <a:r>
              <a:rPr lang="en-US" sz="1600" dirty="0">
                <a:effectLst/>
                <a:latin typeface="Arial" pitchFamily="34" charset="0"/>
                <a:cs typeface="Arial" pitchFamily="34" charset="0"/>
              </a:rPr>
              <a:t> U/L;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134–359 U/L</a:t>
            </a:r>
            <a:r>
              <a:rPr lang="en-US" sz="1600" dirty="0" smtClean="0">
                <a:effectLst/>
                <a:latin typeface="Arial" pitchFamily="34" charset="0"/>
                <a:cs typeface="Arial" pitchFamily="34" charset="0"/>
              </a:rPr>
              <a:t>)</a:t>
            </a:r>
            <a:r>
              <a:rPr lang="sr-Cyrl-RS" sz="1600" dirty="0" smtClean="0">
                <a:effectLst/>
                <a:latin typeface="Arial" pitchFamily="34" charset="0"/>
                <a:cs typeface="Arial" pitchFamily="34" charset="0"/>
              </a:rPr>
              <a:t>, низак ниво калцијума у урину </a:t>
            </a:r>
            <a:r>
              <a:rPr lang="en-US" sz="1600" dirty="0" smtClean="0">
                <a:effectLst/>
                <a:latin typeface="Arial" pitchFamily="34" charset="0"/>
                <a:cs typeface="Arial" pitchFamily="34" charset="0"/>
              </a:rPr>
              <a:t>(</a:t>
            </a:r>
            <a:r>
              <a:rPr lang="en-US" sz="1600" dirty="0">
                <a:effectLst/>
                <a:latin typeface="Arial" pitchFamily="34" charset="0"/>
                <a:cs typeface="Arial" pitchFamily="34" charset="0"/>
              </a:rPr>
              <a:t>0.37%;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1-2</a:t>
            </a:r>
            <a:r>
              <a:rPr lang="en-US" sz="1600" dirty="0" smtClean="0">
                <a:effectLst/>
                <a:latin typeface="Arial" pitchFamily="34" charset="0"/>
                <a:cs typeface="Arial" pitchFamily="34" charset="0"/>
              </a:rPr>
              <a:t>%)</a:t>
            </a:r>
            <a:r>
              <a:rPr lang="sr-Cyrl-RS" sz="1600" dirty="0" smtClean="0">
                <a:effectLst/>
                <a:latin typeface="Arial" pitchFamily="34" charset="0"/>
                <a:cs typeface="Arial" pitchFamily="34" charset="0"/>
              </a:rPr>
              <a:t>, значајно снижен </a:t>
            </a:r>
            <a:r>
              <a:rPr lang="en-US" sz="1600" dirty="0" smtClean="0">
                <a:effectLst/>
                <a:latin typeface="Arial" pitchFamily="34" charset="0"/>
                <a:cs typeface="Arial" pitchFamily="34" charset="0"/>
              </a:rPr>
              <a:t>25(OH)D (&lt;</a:t>
            </a:r>
            <a:r>
              <a:rPr lang="en-US" sz="1600" dirty="0">
                <a:effectLst/>
                <a:latin typeface="Arial" pitchFamily="34" charset="0"/>
                <a:cs typeface="Arial" pitchFamily="34" charset="0"/>
              </a:rPr>
              <a:t>5 </a:t>
            </a:r>
            <a:r>
              <a:rPr lang="en-US" sz="1600" dirty="0" err="1">
                <a:effectLst/>
                <a:latin typeface="Arial" pitchFamily="34" charset="0"/>
                <a:cs typeface="Arial" pitchFamily="34" charset="0"/>
              </a:rPr>
              <a:t>ng</a:t>
            </a:r>
            <a:r>
              <a:rPr lang="en-US" sz="1600" dirty="0">
                <a:effectLst/>
                <a:latin typeface="Arial" pitchFamily="34" charset="0"/>
                <a:cs typeface="Arial" pitchFamily="34" charset="0"/>
              </a:rPr>
              <a:t>/mL), </a:t>
            </a:r>
            <a:r>
              <a:rPr lang="sr-Cyrl-RS" sz="1600" dirty="0" smtClean="0">
                <a:effectLst/>
                <a:latin typeface="Arial" pitchFamily="34" charset="0"/>
                <a:cs typeface="Arial" pitchFamily="34" charset="0"/>
              </a:rPr>
              <a:t>док </a:t>
            </a:r>
            <a:r>
              <a:rPr lang="en-US" sz="1600" dirty="0" smtClean="0">
                <a:effectLst/>
                <a:latin typeface="Arial" pitchFamily="34" charset="0"/>
                <a:cs typeface="Arial" pitchFamily="34" charset="0"/>
              </a:rPr>
              <a:t>PTH </a:t>
            </a:r>
            <a:r>
              <a:rPr lang="en-US" sz="1600" dirty="0">
                <a:effectLst/>
                <a:latin typeface="Arial" pitchFamily="34" charset="0"/>
                <a:cs typeface="Arial" pitchFamily="34" charset="0"/>
              </a:rPr>
              <a:t>(</a:t>
            </a:r>
            <a:r>
              <a:rPr lang="en-US" sz="1600" dirty="0" err="1">
                <a:effectLst/>
                <a:latin typeface="Arial" pitchFamily="34" charset="0"/>
                <a:cs typeface="Arial" pitchFamily="34" charset="0"/>
              </a:rPr>
              <a:t>iPTH</a:t>
            </a:r>
            <a:r>
              <a:rPr lang="en-US" sz="1600" dirty="0">
                <a:effectLst/>
                <a:latin typeface="Arial" pitchFamily="34" charset="0"/>
                <a:cs typeface="Arial" pitchFamily="34" charset="0"/>
              </a:rPr>
              <a:t>) </a:t>
            </a:r>
            <a:r>
              <a:rPr lang="sr-Cyrl-RS" sz="1600" dirty="0" smtClean="0">
                <a:effectLst/>
                <a:latin typeface="Arial" pitchFamily="34" charset="0"/>
                <a:cs typeface="Arial" pitchFamily="34" charset="0"/>
              </a:rPr>
              <a:t>и</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1,25(OH)</a:t>
            </a:r>
            <a:r>
              <a:rPr lang="en-US" sz="1600" baseline="-25000" dirty="0">
                <a:effectLst/>
                <a:latin typeface="Arial" pitchFamily="34" charset="0"/>
                <a:cs typeface="Arial" pitchFamily="34" charset="0"/>
              </a:rPr>
              <a:t>2</a:t>
            </a:r>
            <a:r>
              <a:rPr lang="en-US" sz="1600" dirty="0">
                <a:effectLst/>
                <a:latin typeface="Arial" pitchFamily="34" charset="0"/>
                <a:cs typeface="Arial" pitchFamily="34" charset="0"/>
              </a:rPr>
              <a:t>D </a:t>
            </a:r>
            <a:r>
              <a:rPr lang="sr-Cyrl-RS" sz="1600" dirty="0" smtClean="0">
                <a:effectLst/>
                <a:latin typeface="Arial" pitchFamily="34" charset="0"/>
                <a:cs typeface="Arial" pitchFamily="34" charset="0"/>
              </a:rPr>
              <a:t>ниво били су благо повишени </a:t>
            </a:r>
            <a:r>
              <a:rPr lang="en-US" sz="1600" dirty="0" smtClean="0">
                <a:effectLst/>
                <a:latin typeface="Arial" pitchFamily="34" charset="0"/>
                <a:cs typeface="Arial" pitchFamily="34" charset="0"/>
              </a:rPr>
              <a:t>(336.5</a:t>
            </a:r>
            <a:r>
              <a:rPr lang="en-US" sz="1600" dirty="0">
                <a:effectLst/>
                <a:latin typeface="Arial" pitchFamily="34" charset="0"/>
                <a:cs typeface="Arial" pitchFamily="34" charset="0"/>
              </a:rPr>
              <a:t> pg/mL; </a:t>
            </a:r>
            <a:r>
              <a:rPr lang="sr-Cyrl-RS" sz="1600" dirty="0" smtClean="0">
                <a:effectLst/>
                <a:latin typeface="Arial" pitchFamily="34" charset="0"/>
                <a:cs typeface="Arial" pitchFamily="34" charset="0"/>
              </a:rPr>
              <a:t>референтне вредности </a:t>
            </a:r>
            <a:r>
              <a:rPr lang="en-US" sz="1600" dirty="0" smtClean="0">
                <a:effectLst/>
                <a:latin typeface="Arial" pitchFamily="34" charset="0"/>
                <a:cs typeface="Arial" pitchFamily="34" charset="0"/>
              </a:rPr>
              <a:t>10–60</a:t>
            </a:r>
            <a:r>
              <a:rPr lang="en-US" sz="1600" dirty="0">
                <a:effectLst/>
                <a:latin typeface="Arial" pitchFamily="34" charset="0"/>
                <a:cs typeface="Arial" pitchFamily="34" charset="0"/>
              </a:rPr>
              <a:t> pg/</a:t>
            </a:r>
            <a:r>
              <a:rPr lang="en-US" sz="1600" dirty="0" err="1">
                <a:effectLst/>
                <a:latin typeface="Arial" pitchFamily="34" charset="0"/>
                <a:cs typeface="Arial" pitchFamily="34" charset="0"/>
              </a:rPr>
              <a:t>mL</a:t>
            </a:r>
            <a:r>
              <a:rPr lang="en-US" sz="1600" dirty="0">
                <a:effectLst/>
                <a:latin typeface="Arial" pitchFamily="34" charset="0"/>
                <a:cs typeface="Arial" pitchFamily="34" charset="0"/>
              </a:rPr>
              <a:t> </a:t>
            </a:r>
            <a:r>
              <a:rPr lang="sr-Cyrl-RS" sz="1600" dirty="0" smtClean="0">
                <a:effectLst/>
                <a:latin typeface="Arial" pitchFamily="34" charset="0"/>
                <a:cs typeface="Arial" pitchFamily="34" charset="0"/>
              </a:rPr>
              <a:t>и</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76 pg/mL; </a:t>
            </a:r>
            <a:r>
              <a:rPr lang="sr-Cyrl-RS" sz="1600" dirty="0" smtClean="0">
                <a:effectLst/>
                <a:latin typeface="Arial" pitchFamily="34" charset="0"/>
                <a:cs typeface="Arial" pitchFamily="34" charset="0"/>
              </a:rPr>
              <a:t>референтна вредност</a:t>
            </a:r>
            <a:r>
              <a:rPr lang="en-US" sz="1600" dirty="0" smtClean="0">
                <a:effectLst/>
                <a:latin typeface="Arial" pitchFamily="34" charset="0"/>
                <a:cs typeface="Arial" pitchFamily="34" charset="0"/>
              </a:rPr>
              <a:t>, </a:t>
            </a:r>
            <a:r>
              <a:rPr lang="en-US" sz="1600" dirty="0">
                <a:effectLst/>
                <a:latin typeface="Arial" pitchFamily="34" charset="0"/>
                <a:cs typeface="Arial" pitchFamily="34" charset="0"/>
              </a:rPr>
              <a:t>20–60 </a:t>
            </a:r>
            <a:r>
              <a:rPr lang="en-US" sz="1600" dirty="0" smtClean="0">
                <a:effectLst/>
                <a:latin typeface="Arial" pitchFamily="34" charset="0"/>
                <a:cs typeface="Arial" pitchFamily="34" charset="0"/>
              </a:rPr>
              <a:t>pg/</a:t>
            </a:r>
            <a:r>
              <a:rPr lang="en-US" sz="1600" dirty="0" err="1" smtClean="0">
                <a:effectLst/>
                <a:latin typeface="Arial" pitchFamily="34" charset="0"/>
                <a:cs typeface="Arial" pitchFamily="34" charset="0"/>
              </a:rPr>
              <a:t>mL</a:t>
            </a:r>
            <a:r>
              <a:rPr lang="en-US" sz="1600" dirty="0" smtClean="0">
                <a:effectLst/>
                <a:latin typeface="Arial" pitchFamily="34" charset="0"/>
                <a:cs typeface="Arial" pitchFamily="34" charset="0"/>
              </a:rPr>
              <a:t>). </a:t>
            </a:r>
            <a:endParaRPr lang="sr-Cyrl-RS" sz="1600" dirty="0" smtClean="0">
              <a:effectLst/>
              <a:latin typeface="Arial" pitchFamily="34" charset="0"/>
              <a:cs typeface="Arial" pitchFamily="34" charset="0"/>
            </a:endParaRPr>
          </a:p>
        </p:txBody>
      </p:sp>
    </p:spTree>
    <p:extLst>
      <p:ext uri="{BB962C8B-B14F-4D97-AF65-F5344CB8AC3E}">
        <p14:creationId xmlns:p14="http://schemas.microsoft.com/office/powerpoint/2010/main" val="555797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81000"/>
            <a:ext cx="8686800" cy="6248399"/>
          </a:xfrm>
        </p:spPr>
        <p:txBody>
          <a:bodyPr>
            <a:normAutofit/>
          </a:bodyPr>
          <a:lstStyle/>
          <a:p>
            <a:pPr>
              <a:buNone/>
            </a:pPr>
            <a:r>
              <a:rPr lang="sr-Cyrl-RS" sz="2400" dirty="0" smtClean="0">
                <a:effectLst/>
                <a:latin typeface="Arial" pitchFamily="34" charset="0"/>
                <a:cs typeface="Arial" pitchFamily="34" charset="0"/>
              </a:rPr>
              <a:t>ПИТАЊА</a:t>
            </a:r>
            <a:r>
              <a:rPr lang="sr-Cyrl-RS" sz="2400" dirty="0" smtClean="0">
                <a:effectLst/>
                <a:latin typeface="Arial" pitchFamily="34" charset="0"/>
                <a:cs typeface="Arial" pitchFamily="34" charset="0"/>
              </a:rPr>
              <a:t>:</a:t>
            </a:r>
          </a:p>
          <a:p>
            <a:pPr>
              <a:buNone/>
            </a:pPr>
            <a:endParaRPr lang="sr-Cyrl-RS" sz="2400" dirty="0">
              <a:effectLst/>
              <a:latin typeface="Arial" pitchFamily="34" charset="0"/>
              <a:cs typeface="Arial" pitchFamily="34" charset="0"/>
            </a:endParaRPr>
          </a:p>
          <a:p>
            <a:pPr>
              <a:buNone/>
            </a:pPr>
            <a:endParaRPr lang="sr-Cyrl-RS" sz="2400" dirty="0" smtClean="0">
              <a:effectLst/>
              <a:latin typeface="Arial" pitchFamily="34" charset="0"/>
              <a:cs typeface="Arial" pitchFamily="34" charset="0"/>
            </a:endParaRPr>
          </a:p>
          <a:p>
            <a:pPr>
              <a:buNone/>
            </a:pPr>
            <a:endParaRPr lang="sr-Cyrl-RS" sz="2400" dirty="0" smtClean="0">
              <a:effectLst/>
              <a:latin typeface="Arial" pitchFamily="34" charset="0"/>
              <a:cs typeface="Arial" pitchFamily="34" charset="0"/>
            </a:endParaRPr>
          </a:p>
          <a:p>
            <a:pPr marL="18288" indent="0">
              <a:buNone/>
            </a:pPr>
            <a:r>
              <a:rPr lang="sr-Cyrl-RS" sz="2400" dirty="0" smtClean="0">
                <a:effectLst/>
                <a:latin typeface="Arial" pitchFamily="34" charset="0"/>
                <a:cs typeface="Arial" pitchFamily="34" charset="0"/>
              </a:rPr>
              <a:t>1. Трњење руку може настати као последица?</a:t>
            </a:r>
          </a:p>
          <a:p>
            <a:pPr marL="18288" indent="0">
              <a:buNone/>
            </a:pPr>
            <a:r>
              <a:rPr lang="sr-Cyrl-RS" sz="2400" dirty="0" smtClean="0">
                <a:effectLst/>
                <a:latin typeface="Arial" pitchFamily="34" charset="0"/>
                <a:cs typeface="Arial" pitchFamily="34" charset="0"/>
              </a:rPr>
              <a:t>2. Који су узроци због којих пацијенткиња има дефицит витамина Д?</a:t>
            </a:r>
          </a:p>
          <a:p>
            <a:pPr marL="18288" indent="0">
              <a:buNone/>
            </a:pPr>
            <a:r>
              <a:rPr lang="sr-Cyrl-RS" sz="2400" dirty="0" smtClean="0">
                <a:effectLst/>
                <a:latin typeface="Arial" pitchFamily="34" charset="0"/>
                <a:cs typeface="Arial" pitchFamily="34" charset="0"/>
              </a:rPr>
              <a:t>3. Након операције пацијентиња прима 5</a:t>
            </a:r>
            <a:r>
              <a:rPr lang="sr-Latn-RS" sz="2400" dirty="0" smtClean="0">
                <a:effectLst/>
                <a:latin typeface="Arial" pitchFamily="34" charset="0"/>
                <a:cs typeface="Arial" pitchFamily="34" charset="0"/>
              </a:rPr>
              <a:t> mg</a:t>
            </a:r>
            <a:r>
              <a:rPr lang="sr-Cyrl-RS" sz="2400" dirty="0" smtClean="0">
                <a:effectLst/>
                <a:latin typeface="Arial" pitchFamily="34" charset="0"/>
                <a:cs typeface="Arial" pitchFamily="34" charset="0"/>
              </a:rPr>
              <a:t> метимазола, док се ниво серумског </a:t>
            </a:r>
            <a:r>
              <a:rPr lang="en-US" sz="2400" dirty="0" smtClean="0">
                <a:effectLst/>
                <a:latin typeface="Arial" pitchFamily="34" charset="0"/>
                <a:cs typeface="Arial" pitchFamily="34" charset="0"/>
              </a:rPr>
              <a:t>25(OH)D</a:t>
            </a:r>
            <a:r>
              <a:rPr lang="sr-Cyrl-RS" sz="2400" dirty="0" smtClean="0">
                <a:effectLst/>
                <a:latin typeface="Arial" pitchFamily="34" charset="0"/>
                <a:cs typeface="Arial" pitchFamily="34" charset="0"/>
              </a:rPr>
              <a:t> и </a:t>
            </a:r>
            <a:r>
              <a:rPr lang="en-US" sz="2400" dirty="0" err="1" smtClean="0">
                <a:effectLst/>
                <a:latin typeface="Arial" pitchFamily="34" charset="0"/>
                <a:cs typeface="Arial" pitchFamily="34" charset="0"/>
              </a:rPr>
              <a:t>iPTH</a:t>
            </a:r>
            <a:r>
              <a:rPr lang="sr-Cyrl-RS" sz="2400" dirty="0" smtClean="0">
                <a:effectLst/>
                <a:latin typeface="Arial" pitchFamily="34" charset="0"/>
                <a:cs typeface="Arial" pitchFamily="34" charset="0"/>
              </a:rPr>
              <a:t> не поправљају. </a:t>
            </a:r>
            <a:r>
              <a:rPr lang="sr-Latn-RS" sz="2400" dirty="0" smtClean="0">
                <a:effectLst/>
                <a:latin typeface="Arial" pitchFamily="34" charset="0"/>
                <a:cs typeface="Arial" pitchFamily="34" charset="0"/>
              </a:rPr>
              <a:t> </a:t>
            </a:r>
            <a:r>
              <a:rPr lang="sr-Cyrl-RS" sz="2400" dirty="0" smtClean="0">
                <a:effectLst/>
                <a:latin typeface="Arial" pitchFamily="34" charset="0"/>
                <a:cs typeface="Arial" pitchFamily="34" charset="0"/>
              </a:rPr>
              <a:t>Да ли је потребно увести нови лек у терапију?</a:t>
            </a:r>
          </a:p>
          <a:p>
            <a:endParaRPr lang="sr-Cyrl-RS" sz="2400" dirty="0" smtClean="0">
              <a:effectLst/>
              <a:latin typeface="Arial" pitchFamily="34" charset="0"/>
              <a:cs typeface="Arial" pitchFamily="34" charset="0"/>
            </a:endParaRP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1143000"/>
            <a:ext cx="8610600" cy="5486400"/>
          </a:xfrm>
        </p:spPr>
        <p:txBody>
          <a:bodyPr>
            <a:normAutofit/>
          </a:bodyPr>
          <a:lstStyle/>
          <a:p>
            <a:pPr marL="18288" indent="0">
              <a:buNone/>
            </a:pPr>
            <a:r>
              <a:rPr lang="sr-Cyrl-RS" dirty="0" smtClean="0">
                <a:latin typeface="Arial" pitchFamily="34" charset="0"/>
                <a:cs typeface="Arial" pitchFamily="34" charset="0"/>
              </a:rPr>
              <a:t>Пацијенткиња жена, 79 година, јавља се на редовни лекарски преглед, негира било какве тегобе. Након рутинског лекарског прегледа и узетих биохемијских анализа сви резултати си били у границама нормале. У анамнези пацијенткиња негира наследна обољења и остале негативне факторе. Биохемијски резултати крви су следећи: </a:t>
            </a:r>
          </a:p>
          <a:p>
            <a:pPr>
              <a:buNone/>
            </a:pPr>
            <a:r>
              <a:rPr lang="sr-Cyrl-RS" dirty="0" smtClean="0">
                <a:effectLst/>
                <a:latin typeface="Arial" pitchFamily="34" charset="0"/>
                <a:cs typeface="Arial" pitchFamily="34" charset="0"/>
              </a:rPr>
              <a:t>Натријум  </a:t>
            </a:r>
            <a:r>
              <a:rPr lang="sr-Cyrl-RS" b="1" dirty="0" smtClean="0">
                <a:effectLst/>
                <a:latin typeface="Arial" pitchFamily="34" charset="0"/>
                <a:cs typeface="Arial" pitchFamily="34" charset="0"/>
              </a:rPr>
              <a:t>142</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135-145 </a:t>
            </a:r>
            <a:r>
              <a:rPr lang="en-US" dirty="0" err="1" smtClean="0">
                <a:effectLst/>
                <a:latin typeface="Arial" pitchFamily="34" charset="0"/>
                <a:cs typeface="Arial" pitchFamily="34" charset="0"/>
              </a:rPr>
              <a:t>mEq</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Калијум</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a:t>
            </a:r>
            <a:r>
              <a:rPr lang="en-US" b="1" dirty="0" smtClean="0">
                <a:effectLst/>
                <a:latin typeface="Arial" pitchFamily="34" charset="0"/>
                <a:cs typeface="Arial" pitchFamily="34" charset="0"/>
              </a:rPr>
              <a:t>4.0</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3.5-5.0 </a:t>
            </a:r>
            <a:r>
              <a:rPr lang="en-US" dirty="0" err="1" smtClean="0">
                <a:effectLst/>
                <a:latin typeface="Arial" pitchFamily="34" charset="0"/>
                <a:cs typeface="Arial" pitchFamily="34" charset="0"/>
              </a:rPr>
              <a:t>mEq</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Хлориди </a:t>
            </a:r>
            <a:r>
              <a:rPr lang="en-US" b="1" dirty="0" smtClean="0">
                <a:effectLst/>
                <a:latin typeface="Arial" pitchFamily="34" charset="0"/>
                <a:cs typeface="Arial" pitchFamily="34" charset="0"/>
              </a:rPr>
              <a:t>108</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98-110 </a:t>
            </a:r>
            <a:r>
              <a:rPr lang="en-US" dirty="0" err="1" smtClean="0">
                <a:effectLst/>
                <a:latin typeface="Arial" pitchFamily="34" charset="0"/>
                <a:cs typeface="Arial" pitchFamily="34" charset="0"/>
              </a:rPr>
              <a:t>mEq</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en-US" dirty="0" smtClean="0">
                <a:effectLst/>
                <a:latin typeface="Arial" pitchFamily="34" charset="0"/>
                <a:cs typeface="Arial" pitchFamily="34" charset="0"/>
              </a:rPr>
              <a:t>CO</a:t>
            </a:r>
            <a:r>
              <a:rPr lang="en-US" sz="1000" dirty="0" smtClean="0">
                <a:effectLst/>
                <a:latin typeface="Arial" pitchFamily="34" charset="0"/>
                <a:cs typeface="Arial" pitchFamily="34" charset="0"/>
              </a:rPr>
              <a:t>2</a:t>
            </a:r>
            <a:r>
              <a:rPr lang="sr-Cyrl-RS" sz="1000" dirty="0" smtClean="0">
                <a:effectLst/>
                <a:latin typeface="Arial" pitchFamily="34" charset="0"/>
                <a:cs typeface="Arial" pitchFamily="34" charset="0"/>
              </a:rPr>
              <a:t> </a:t>
            </a:r>
            <a:r>
              <a:rPr lang="sr-Cyrl-RS" dirty="0" smtClean="0">
                <a:effectLst/>
                <a:latin typeface="Arial" pitchFamily="34" charset="0"/>
                <a:cs typeface="Arial" pitchFamily="34" charset="0"/>
              </a:rPr>
              <a:t> </a:t>
            </a:r>
            <a:r>
              <a:rPr lang="en-US" dirty="0" smtClean="0">
                <a:effectLst/>
                <a:latin typeface="Arial" pitchFamily="34" charset="0"/>
                <a:cs typeface="Arial" pitchFamily="34" charset="0"/>
              </a:rPr>
              <a:t> </a:t>
            </a:r>
            <a:r>
              <a:rPr lang="en-US" b="1" dirty="0" smtClean="0">
                <a:effectLst/>
                <a:latin typeface="Arial" pitchFamily="34" charset="0"/>
                <a:cs typeface="Arial" pitchFamily="34" charset="0"/>
              </a:rPr>
              <a:t>23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24-32 </a:t>
            </a:r>
            <a:r>
              <a:rPr lang="en-US" dirty="0" err="1" smtClean="0">
                <a:effectLst/>
                <a:latin typeface="Arial" pitchFamily="34" charset="0"/>
                <a:cs typeface="Arial" pitchFamily="34" charset="0"/>
              </a:rPr>
              <a:t>mEq</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Глукоза </a:t>
            </a:r>
            <a:r>
              <a:rPr lang="en-US" dirty="0" smtClean="0">
                <a:effectLst/>
                <a:latin typeface="Arial" pitchFamily="34" charset="0"/>
                <a:cs typeface="Arial" pitchFamily="34" charset="0"/>
              </a:rPr>
              <a:t> </a:t>
            </a:r>
            <a:r>
              <a:rPr lang="en-US" b="1" dirty="0" smtClean="0">
                <a:effectLst/>
                <a:latin typeface="Arial" pitchFamily="34" charset="0"/>
                <a:cs typeface="Arial" pitchFamily="34" charset="0"/>
              </a:rPr>
              <a:t>96</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85-125 mg/</a:t>
            </a:r>
            <a:r>
              <a:rPr lang="en-US" dirty="0" err="1" smtClean="0">
                <a:effectLst/>
                <a:latin typeface="Arial" pitchFamily="34" charset="0"/>
                <a:cs typeface="Arial" pitchFamily="34" charset="0"/>
              </a:rPr>
              <a:t>dL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r>
              <a:rPr lang="en-US" dirty="0" smtClean="0">
                <a:effectLst/>
                <a:latin typeface="Arial" pitchFamily="34" charset="0"/>
                <a:cs typeface="Arial" pitchFamily="34" charset="0"/>
              </a:rPr>
              <a:t>BUN</a:t>
            </a:r>
            <a:r>
              <a:rPr lang="sr-Cyrl-RS" dirty="0" smtClean="0">
                <a:effectLst/>
                <a:latin typeface="Arial" pitchFamily="34" charset="0"/>
                <a:cs typeface="Arial" pitchFamily="34" charset="0"/>
              </a:rPr>
              <a:t>  </a:t>
            </a:r>
            <a:r>
              <a:rPr lang="en-US" dirty="0" smtClean="0">
                <a:effectLst/>
                <a:latin typeface="Arial" pitchFamily="34" charset="0"/>
                <a:cs typeface="Arial" pitchFamily="34" charset="0"/>
              </a:rPr>
              <a:t> </a:t>
            </a:r>
            <a:r>
              <a:rPr lang="en-US" b="1" dirty="0" smtClean="0">
                <a:effectLst/>
                <a:latin typeface="Arial" pitchFamily="34" charset="0"/>
                <a:cs typeface="Arial" pitchFamily="34" charset="0"/>
              </a:rPr>
              <a:t>22</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5-25 mg/</a:t>
            </a:r>
            <a:r>
              <a:rPr lang="en-US" dirty="0" err="1" smtClean="0">
                <a:effectLst/>
                <a:latin typeface="Arial" pitchFamily="34" charset="0"/>
                <a:cs typeface="Arial" pitchFamily="34" charset="0"/>
              </a:rPr>
              <a:t>dL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Креатинин</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a:t>
            </a:r>
            <a:r>
              <a:rPr lang="en-US" b="1" dirty="0" smtClean="0">
                <a:effectLst/>
                <a:latin typeface="Arial" pitchFamily="34" charset="0"/>
                <a:cs typeface="Arial" pitchFamily="34" charset="0"/>
              </a:rPr>
              <a:t>1.3</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0.6-1.2 mg/</a:t>
            </a:r>
            <a:r>
              <a:rPr lang="en-US" dirty="0" err="1" smtClean="0">
                <a:effectLst/>
                <a:latin typeface="Arial" pitchFamily="34" charset="0"/>
                <a:cs typeface="Arial" pitchFamily="34" charset="0"/>
              </a:rPr>
              <a:t>dL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Калцијум, укупни </a:t>
            </a:r>
            <a:r>
              <a:rPr lang="en-US" b="1" dirty="0" smtClean="0">
                <a:effectLst/>
                <a:latin typeface="Arial" pitchFamily="34" charset="0"/>
                <a:cs typeface="Arial" pitchFamily="34" charset="0"/>
              </a:rPr>
              <a:t>12.0</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8.5-10.5 mg/</a:t>
            </a:r>
            <a:r>
              <a:rPr lang="en-US" dirty="0" err="1" smtClean="0">
                <a:effectLst/>
                <a:latin typeface="Arial" pitchFamily="34" charset="0"/>
                <a:cs typeface="Arial" pitchFamily="34" charset="0"/>
              </a:rPr>
              <a:t>dL</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r>
              <a:rPr lang="en-US" dirty="0" smtClean="0">
                <a:effectLst/>
                <a:latin typeface="Arial" pitchFamily="34" charset="0"/>
                <a:cs typeface="Arial" pitchFamily="34" charset="0"/>
              </a:rPr>
              <a:t>PTH</a:t>
            </a:r>
            <a:r>
              <a:rPr lang="sr-Cyrl-RS" dirty="0" smtClean="0">
                <a:effectLst/>
                <a:latin typeface="Arial" pitchFamily="34" charset="0"/>
                <a:cs typeface="Arial" pitchFamily="34" charset="0"/>
              </a:rPr>
              <a:t> </a:t>
            </a:r>
            <a:r>
              <a:rPr lang="en-US" dirty="0" smtClean="0">
                <a:effectLst/>
                <a:latin typeface="Arial" pitchFamily="34" charset="0"/>
                <a:cs typeface="Arial" pitchFamily="34" charset="0"/>
              </a:rPr>
              <a:t> </a:t>
            </a:r>
            <a:r>
              <a:rPr lang="en-US" b="1" dirty="0" smtClean="0">
                <a:effectLst/>
                <a:latin typeface="Arial" pitchFamily="34" charset="0"/>
                <a:cs typeface="Arial" pitchFamily="34" charset="0"/>
              </a:rPr>
              <a:t>112 </a:t>
            </a:r>
            <a:r>
              <a:rPr lang="sr-Cyrl-RS" dirty="0" smtClean="0">
                <a:effectLst/>
                <a:latin typeface="Arial" pitchFamily="34" charset="0"/>
                <a:cs typeface="Arial" pitchFamily="34" charset="0"/>
              </a:rPr>
              <a:t>    --------------------   (реф. вредност </a:t>
            </a:r>
            <a:r>
              <a:rPr lang="en-US" dirty="0" smtClean="0">
                <a:effectLst/>
                <a:latin typeface="Arial" pitchFamily="34" charset="0"/>
                <a:cs typeface="Arial" pitchFamily="34" charset="0"/>
              </a:rPr>
              <a:t>7-53 pg/</a:t>
            </a:r>
            <a:r>
              <a:rPr lang="en-US" dirty="0" err="1" smtClean="0">
                <a:effectLst/>
                <a:latin typeface="Arial" pitchFamily="34" charset="0"/>
                <a:cs typeface="Arial" pitchFamily="34" charset="0"/>
              </a:rPr>
              <a:t>mL</a:t>
            </a:r>
            <a:r>
              <a:rPr lang="sr-Cyrl-RS" dirty="0" smtClean="0">
                <a:effectLst/>
                <a:latin typeface="Arial" pitchFamily="34" charset="0"/>
                <a:cs typeface="Arial" pitchFamily="34" charset="0"/>
              </a:rPr>
              <a:t>)</a:t>
            </a:r>
          </a:p>
        </p:txBody>
      </p:sp>
      <p:sp>
        <p:nvSpPr>
          <p:cNvPr id="3" name="Title 2"/>
          <p:cNvSpPr>
            <a:spLocks noGrp="1"/>
          </p:cNvSpPr>
          <p:nvPr>
            <p:ph type="title"/>
          </p:nvPr>
        </p:nvSpPr>
        <p:spPr>
          <a:xfrm>
            <a:off x="762000" y="152400"/>
            <a:ext cx="8382000" cy="914400"/>
          </a:xfrm>
        </p:spPr>
        <p:txBody>
          <a:bodyPr/>
          <a:lstStyle/>
          <a:p>
            <a:r>
              <a:rPr lang="sr-Cyrl-RS" sz="3600" dirty="0" smtClean="0">
                <a:effectLst/>
                <a:latin typeface="Arial" pitchFamily="34" charset="0"/>
                <a:cs typeface="Arial" pitchFamily="34" charset="0"/>
              </a:rPr>
              <a:t>Приказ случаја </a:t>
            </a:r>
            <a:r>
              <a:rPr lang="sr-Cyrl-RS" sz="3600" dirty="0" smtClean="0">
                <a:effectLst/>
                <a:latin typeface="Arial" pitchFamily="34" charset="0"/>
                <a:cs typeface="Arial" pitchFamily="34" charset="0"/>
              </a:rPr>
              <a:t>2</a:t>
            </a:r>
            <a:endParaRPr lang="en-US" sz="3600" dirty="0">
              <a:effectLst/>
              <a:latin typeface="Arial" pitchFamily="34" charset="0"/>
              <a:cs typeface="Arial" pitchFamily="34"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14400"/>
            <a:ext cx="8610600" cy="5562600"/>
          </a:xfrm>
        </p:spPr>
        <p:txBody>
          <a:bodyPr>
            <a:noAutofit/>
          </a:bodyPr>
          <a:lstStyle/>
          <a:p>
            <a:pPr marL="475488" indent="-457200">
              <a:buAutoNum type="arabicPeriod"/>
            </a:pPr>
            <a:r>
              <a:rPr lang="sr-Cyrl-RS" sz="2400" dirty="0" smtClean="0">
                <a:effectLst/>
                <a:latin typeface="Arial" pitchFamily="34" charset="0"/>
                <a:cs typeface="Arial" pitchFamily="34" charset="0"/>
              </a:rPr>
              <a:t>Који резултат лабораторијских анализа пацијенткиње је најупечатљивији?</a:t>
            </a:r>
          </a:p>
          <a:p>
            <a:pPr marL="475488" indent="-457200">
              <a:buAutoNum type="arabicPeriod"/>
            </a:pPr>
            <a:r>
              <a:rPr lang="sr-Cyrl-RS" sz="2400" dirty="0" smtClean="0">
                <a:effectLst/>
                <a:latin typeface="Arial" pitchFamily="34" charset="0"/>
                <a:cs typeface="Arial" pitchFamily="34" charset="0"/>
              </a:rPr>
              <a:t>Како објашњавате резултате лабораторијскох анализа?</a:t>
            </a:r>
          </a:p>
          <a:p>
            <a:pPr marL="475488" indent="-457200">
              <a:buAutoNum type="arabicPeriod"/>
            </a:pPr>
            <a:r>
              <a:rPr lang="sr-Cyrl-RS" sz="2400" dirty="0" smtClean="0">
                <a:effectLst/>
                <a:latin typeface="Arial" pitchFamily="34" charset="0"/>
                <a:cs typeface="Arial" pitchFamily="34" charset="0"/>
              </a:rPr>
              <a:t>Која је могућа (диференцијална) дијагноза?</a:t>
            </a:r>
          </a:p>
          <a:p>
            <a:pPr marL="475488" indent="-457200">
              <a:buAutoNum type="arabicPeriod"/>
            </a:pPr>
            <a:r>
              <a:rPr lang="sr-Cyrl-RS" sz="2400" dirty="0" smtClean="0">
                <a:effectLst/>
                <a:latin typeface="Arial" pitchFamily="34" charset="0"/>
                <a:cs typeface="Arial" pitchFamily="34" charset="0"/>
              </a:rPr>
              <a:t>Који су могући приступи у терапији пацијенткиње?</a:t>
            </a:r>
          </a:p>
          <a:p>
            <a:pPr marL="475488" indent="-457200">
              <a:buAutoNum type="arabicPeriod"/>
            </a:pPr>
            <a:r>
              <a:rPr lang="sr-Cyrl-RS" sz="2400" dirty="0" smtClean="0">
                <a:effectLst/>
                <a:latin typeface="Arial" pitchFamily="34" charset="0"/>
                <a:cs typeface="Arial" pitchFamily="34" charset="0"/>
              </a:rPr>
              <a:t>Који су планирани кораци у праћењу здравља пацијенткиње?</a:t>
            </a:r>
          </a:p>
          <a:p>
            <a:pPr marL="475488" indent="-457200">
              <a:buAutoNum type="arabicPeriod"/>
            </a:pPr>
            <a:endParaRPr lang="sr-Cyrl-RS" sz="2400" dirty="0" smtClean="0">
              <a:effectLst/>
              <a:latin typeface="Arial" pitchFamily="34" charset="0"/>
              <a:cs typeface="Arial" pitchFamily="34" charset="0"/>
            </a:endParaRPr>
          </a:p>
          <a:p>
            <a:pPr marL="475488" indent="-457200">
              <a:buNone/>
            </a:pPr>
            <a:endParaRPr lang="en-US" sz="2400" dirty="0">
              <a:effectLst/>
              <a:latin typeface="Arial" pitchFamily="34" charset="0"/>
              <a:cs typeface="Arial" pitchFamily="34" charset="0"/>
            </a:endParaRPr>
          </a:p>
        </p:txBody>
      </p:sp>
      <p:sp>
        <p:nvSpPr>
          <p:cNvPr id="3" name="Title 2"/>
          <p:cNvSpPr>
            <a:spLocks noGrp="1"/>
          </p:cNvSpPr>
          <p:nvPr>
            <p:ph type="title"/>
          </p:nvPr>
        </p:nvSpPr>
        <p:spPr>
          <a:xfrm>
            <a:off x="228600" y="152400"/>
            <a:ext cx="7543800" cy="609600"/>
          </a:xfrm>
        </p:spPr>
        <p:txBody>
          <a:bodyPr/>
          <a:lstStyle/>
          <a:p>
            <a:r>
              <a:rPr lang="sr-Cyrl-RS" sz="3200" dirty="0" smtClean="0">
                <a:effectLst/>
                <a:latin typeface="Arial" pitchFamily="34" charset="0"/>
                <a:cs typeface="Arial" pitchFamily="34" charset="0"/>
              </a:rPr>
              <a:t>Питања</a:t>
            </a:r>
            <a:endParaRPr lang="en-US" sz="3200" dirty="0">
              <a:effectLst/>
              <a:latin typeface="Arial" pitchFamily="34" charset="0"/>
              <a:cs typeface="Arial"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8686800" cy="5334000"/>
          </a:xfrm>
        </p:spPr>
        <p:txBody>
          <a:bodyPr>
            <a:normAutofit/>
          </a:bodyPr>
          <a:lstStyle/>
          <a:p>
            <a:pPr marL="18288" indent="0">
              <a:buNone/>
            </a:pPr>
            <a:r>
              <a:rPr lang="sr-Cyrl-RS" dirty="0" smtClean="0">
                <a:effectLst/>
                <a:latin typeface="Arial" pitchFamily="34" charset="0"/>
                <a:cs typeface="Arial" pitchFamily="34" charset="0"/>
              </a:rPr>
              <a:t>Пацијент стар 67 година јавља се у болницу због погоршавајуће диспнее, кашља и промуклог глас који су присутни у последња 4 месеца. Последње 4 недеље присутне су повраћање и нагли губитак у тежини (15 </a:t>
            </a:r>
            <a:r>
              <a:rPr lang="en-US" dirty="0" smtClean="0">
                <a:effectLst/>
                <a:latin typeface="Arial" pitchFamily="34" charset="0"/>
                <a:cs typeface="Arial" pitchFamily="34" charset="0"/>
              </a:rPr>
              <a:t>kg</a:t>
            </a:r>
            <a:r>
              <a:rPr lang="sr-Cyrl-RS" dirty="0" smtClean="0">
                <a:effectLst/>
                <a:latin typeface="Arial" pitchFamily="34" charset="0"/>
                <a:cs typeface="Arial" pitchFamily="34" charset="0"/>
              </a:rPr>
              <a:t>). </a:t>
            </a:r>
            <a:r>
              <a:rPr lang="sr-Cyrl-RS" dirty="0" smtClean="0">
                <a:effectLst/>
                <a:latin typeface="Arial" pitchFamily="34" charset="0"/>
                <a:cs typeface="Arial" pitchFamily="34" charset="0"/>
              </a:rPr>
              <a:t>Пацијент је пушач од тинејџерског узраста (20 цигарета дневно) и негира податак о професионалној изложености канецерогеним агенсима. На прегледу је летаргичан и дехидриран, аускултаторни налаз плућа указује на редуковани билатерални налаз. </a:t>
            </a:r>
          </a:p>
          <a:p>
            <a:pPr marL="18288" indent="0">
              <a:buNone/>
            </a:pPr>
            <a:r>
              <a:rPr lang="sr-Cyrl-RS" dirty="0" smtClean="0">
                <a:effectLst/>
                <a:latin typeface="Arial" pitchFamily="34" charset="0"/>
                <a:cs typeface="Arial" pitchFamily="34" charset="0"/>
              </a:rPr>
              <a:t>Биохемијсе анализе показале су следеће резултате:</a:t>
            </a:r>
          </a:p>
          <a:p>
            <a:pPr marL="18288" indent="0">
              <a:buNone/>
            </a:pPr>
            <a:r>
              <a:rPr lang="sr-Cyrl-RS" dirty="0" smtClean="0">
                <a:effectLst/>
                <a:latin typeface="Arial" pitchFamily="34" charset="0"/>
                <a:cs typeface="Arial" pitchFamily="34" charset="0"/>
              </a:rPr>
              <a:t>Калцијум - </a:t>
            </a:r>
            <a:r>
              <a:rPr lang="en-US" dirty="0" smtClean="0">
                <a:effectLst/>
                <a:latin typeface="Arial" pitchFamily="34" charset="0"/>
                <a:cs typeface="Arial" pitchFamily="34" charset="0"/>
              </a:rPr>
              <a:t>3.68 </a:t>
            </a:r>
            <a:r>
              <a:rPr lang="en-US" dirty="0" err="1" smtClean="0">
                <a:effectLst/>
                <a:latin typeface="Arial" pitchFamily="34" charset="0"/>
                <a:cs typeface="Arial" pitchFamily="34" charset="0"/>
              </a:rPr>
              <a:t>mmol</a:t>
            </a:r>
            <a:r>
              <a:rPr lang="en-US" dirty="0" smtClean="0">
                <a:effectLst/>
                <a:latin typeface="Arial" pitchFamily="34" charset="0"/>
                <a:cs typeface="Arial" pitchFamily="34" charset="0"/>
              </a:rPr>
              <a:t>/l (</a:t>
            </a:r>
            <a:r>
              <a:rPr lang="sr-Cyrl-RS" dirty="0" smtClean="0">
                <a:effectLst/>
                <a:latin typeface="Arial" pitchFamily="34" charset="0"/>
                <a:cs typeface="Arial" pitchFamily="34" charset="0"/>
              </a:rPr>
              <a:t>референтна </a:t>
            </a:r>
            <a:r>
              <a:rPr lang="en-US" dirty="0" smtClean="0">
                <a:effectLst/>
                <a:latin typeface="Arial" pitchFamily="34" charset="0"/>
                <a:cs typeface="Arial" pitchFamily="34" charset="0"/>
              </a:rPr>
              <a:t>2.</a:t>
            </a:r>
            <a:r>
              <a:rPr lang="sr-Cyrl-RS" dirty="0" smtClean="0">
                <a:effectLst/>
                <a:latin typeface="Arial" pitchFamily="34" charset="0"/>
                <a:cs typeface="Arial" pitchFamily="34" charset="0"/>
              </a:rPr>
              <a:t>20</a:t>
            </a:r>
            <a:r>
              <a:rPr lang="en-US" dirty="0" smtClean="0">
                <a:effectLst/>
                <a:latin typeface="Arial" pitchFamily="34" charset="0"/>
                <a:cs typeface="Arial" pitchFamily="34" charset="0"/>
              </a:rPr>
              <a:t>-2.6</a:t>
            </a:r>
            <a:r>
              <a:rPr lang="sr-Cyrl-RS" dirty="0" smtClean="0">
                <a:effectLst/>
                <a:latin typeface="Arial" pitchFamily="34" charset="0"/>
                <a:cs typeface="Arial" pitchFamily="34" charset="0"/>
              </a:rPr>
              <a:t>0</a:t>
            </a:r>
            <a:r>
              <a:rPr lang="en-US" dirty="0" smtClean="0">
                <a:effectLst/>
                <a:latin typeface="Arial" pitchFamily="34" charset="0"/>
                <a:cs typeface="Arial" pitchFamily="34" charset="0"/>
              </a:rPr>
              <a:t>)</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Гама глутамил трансфераза</a:t>
            </a:r>
            <a:r>
              <a:rPr lang="en-US" dirty="0" smtClean="0">
                <a:effectLst/>
                <a:latin typeface="Arial" pitchFamily="34" charset="0"/>
                <a:cs typeface="Arial" pitchFamily="34" charset="0"/>
              </a:rPr>
              <a:t> 81 p/l (</a:t>
            </a:r>
            <a:r>
              <a:rPr lang="sr-Cyrl-RS" dirty="0" smtClean="0">
                <a:effectLst/>
                <a:latin typeface="Arial" pitchFamily="34" charset="0"/>
                <a:cs typeface="Arial" pitchFamily="34" charset="0"/>
              </a:rPr>
              <a:t>референтна </a:t>
            </a:r>
            <a:r>
              <a:rPr lang="en-US" dirty="0" smtClean="0">
                <a:effectLst/>
                <a:latin typeface="Arial" pitchFamily="34" charset="0"/>
                <a:cs typeface="Arial" pitchFamily="34" charset="0"/>
              </a:rPr>
              <a:t>8-43)</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Тромбоцити – тромбоцитопенија - </a:t>
            </a:r>
            <a:r>
              <a:rPr lang="en-US" b="1" dirty="0" smtClean="0">
                <a:effectLst/>
                <a:latin typeface="Arial" pitchFamily="34" charset="0"/>
                <a:cs typeface="Arial" pitchFamily="34" charset="0"/>
              </a:rPr>
              <a:t>90 x 109/1 </a:t>
            </a:r>
            <a:endParaRPr lang="sr-Cyrl-RS" b="1" dirty="0" smtClean="0">
              <a:effectLst/>
              <a:latin typeface="Arial" pitchFamily="34" charset="0"/>
              <a:cs typeface="Arial" pitchFamily="34" charset="0"/>
            </a:endParaRPr>
          </a:p>
          <a:p>
            <a:pPr marL="18288" indent="0">
              <a:buNone/>
            </a:pPr>
            <a:r>
              <a:rPr lang="en-US" dirty="0" err="1" smtClean="0">
                <a:effectLst/>
                <a:latin typeface="Arial" pitchFamily="34" charset="0"/>
                <a:cs typeface="Arial" pitchFamily="34" charset="0"/>
              </a:rPr>
              <a:t>PTHrP</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 није одређиван </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услед опшег лошег стања пацијента.</a:t>
            </a:r>
          </a:p>
          <a:p>
            <a:endParaRPr lang="sr-Cyrl-RS" dirty="0" smtClean="0">
              <a:effectLst/>
              <a:latin typeface="Arial" pitchFamily="34" charset="0"/>
              <a:cs typeface="Arial" pitchFamily="34" charset="0"/>
            </a:endParaRPr>
          </a:p>
          <a:p>
            <a:endParaRPr lang="en-US" dirty="0" smtClean="0">
              <a:effectLst/>
              <a:latin typeface="Arial" pitchFamily="34" charset="0"/>
              <a:cs typeface="Arial" pitchFamily="34" charset="0"/>
            </a:endParaRPr>
          </a:p>
        </p:txBody>
      </p:sp>
      <p:sp>
        <p:nvSpPr>
          <p:cNvPr id="3" name="Title 2"/>
          <p:cNvSpPr>
            <a:spLocks noGrp="1"/>
          </p:cNvSpPr>
          <p:nvPr>
            <p:ph type="title"/>
          </p:nvPr>
        </p:nvSpPr>
        <p:spPr>
          <a:xfrm>
            <a:off x="0" y="0"/>
            <a:ext cx="9144000" cy="914400"/>
          </a:xfrm>
        </p:spPr>
        <p:txBody>
          <a:bodyPr/>
          <a:lstStyle/>
          <a:p>
            <a:r>
              <a:rPr lang="sr-Cyrl-RS" sz="2400" b="1" dirty="0" smtClean="0">
                <a:effectLst/>
                <a:latin typeface="Arial" pitchFamily="34" charset="0"/>
                <a:cs typeface="Arial" pitchFamily="34" charset="0"/>
              </a:rPr>
              <a:t>Приказ случаја </a:t>
            </a:r>
            <a:r>
              <a:rPr lang="sr-Cyrl-RS" sz="2400" b="1" dirty="0" smtClean="0">
                <a:effectLst/>
                <a:latin typeface="Arial" pitchFamily="34" charset="0"/>
                <a:cs typeface="Arial" pitchFamily="34" charset="0"/>
              </a:rPr>
              <a:t>3 </a:t>
            </a:r>
            <a:endParaRPr lang="en-US" sz="2400" b="1" dirty="0">
              <a:effectLst/>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1052736"/>
            <a:ext cx="8496944" cy="5805264"/>
          </a:xfrm>
        </p:spPr>
        <p:txBody>
          <a:bodyPr>
            <a:normAutofit/>
          </a:bodyPr>
          <a:lstStyle/>
          <a:p>
            <a:r>
              <a:rPr lang="sr-Cyrl-RS" dirty="0" smtClean="0">
                <a:latin typeface="Arial" pitchFamily="34" charset="0"/>
                <a:cs typeface="Arial" pitchFamily="34" charset="0"/>
              </a:rPr>
              <a:t>Калцијум (</a:t>
            </a:r>
            <a:r>
              <a:rPr lang="en-US" dirty="0" err="1" smtClean="0">
                <a:latin typeface="Arial" pitchFamily="34" charset="0"/>
                <a:cs typeface="Arial" pitchFamily="34" charset="0"/>
              </a:rPr>
              <a:t>Ca</a:t>
            </a:r>
            <a:r>
              <a:rPr lang="en-US" baseline="30000" dirty="0" smtClean="0">
                <a:latin typeface="Arial" pitchFamily="34" charset="0"/>
                <a:cs typeface="Arial" pitchFamily="34" charset="0"/>
              </a:rPr>
              <a:t> 2+</a:t>
            </a:r>
            <a:r>
              <a:rPr lang="sr-Cyrl-RS" dirty="0" smtClean="0">
                <a:latin typeface="Arial" pitchFamily="34" charset="0"/>
                <a:cs typeface="Arial" pitchFamily="34" charset="0"/>
              </a:rPr>
              <a:t>), макроелемент</a:t>
            </a:r>
          </a:p>
          <a:p>
            <a:r>
              <a:rPr lang="sr-Cyrl-RS" dirty="0" smtClean="0">
                <a:latin typeface="Arial" pitchFamily="34" charset="0"/>
                <a:cs typeface="Arial" pitchFamily="34" charset="0"/>
              </a:rPr>
              <a:t>Локализован – интра и екстрацелуларно</a:t>
            </a:r>
          </a:p>
          <a:p>
            <a:endParaRPr lang="sr-Cyrl-RS" dirty="0">
              <a:latin typeface="Arial" pitchFamily="34" charset="0"/>
              <a:cs typeface="Arial" pitchFamily="34" charset="0"/>
            </a:endParaRPr>
          </a:p>
          <a:p>
            <a:endParaRPr lang="sr-Cyrl-RS" dirty="0">
              <a:latin typeface="Arial" pitchFamily="34" charset="0"/>
              <a:cs typeface="Arial" pitchFamily="34" charset="0"/>
            </a:endParaRPr>
          </a:p>
          <a:p>
            <a:endParaRPr lang="sr-Cyrl-RS" dirty="0" smtClean="0">
              <a:latin typeface="Arial" pitchFamily="34" charset="0"/>
              <a:cs typeface="Arial" pitchFamily="34" charset="0"/>
            </a:endParaRPr>
          </a:p>
          <a:p>
            <a:pPr marL="18288" indent="0">
              <a:buNone/>
            </a:pPr>
            <a:endParaRPr lang="sr-Cyrl-RS" dirty="0">
              <a:latin typeface="Arial" pitchFamily="34" charset="0"/>
              <a:cs typeface="Arial" pitchFamily="34" charset="0"/>
            </a:endParaRPr>
          </a:p>
          <a:p>
            <a:endParaRPr lang="sr-Cyrl-RS" dirty="0" smtClean="0">
              <a:latin typeface="Arial" pitchFamily="34" charset="0"/>
              <a:cs typeface="Arial" pitchFamily="34" charset="0"/>
            </a:endParaRPr>
          </a:p>
          <a:p>
            <a:pPr marL="18288" indent="0">
              <a:buNone/>
            </a:pPr>
            <a:endParaRPr lang="sr-Cyrl-RS" dirty="0" smtClean="0">
              <a:latin typeface="Arial" pitchFamily="34" charset="0"/>
              <a:cs typeface="Arial" pitchFamily="34" charset="0"/>
            </a:endParaRPr>
          </a:p>
          <a:p>
            <a:pPr marL="18288" indent="0">
              <a:buNone/>
            </a:pPr>
            <a:endParaRPr lang="sr-Cyrl-RS" dirty="0" smtClean="0">
              <a:latin typeface="Arial" pitchFamily="34" charset="0"/>
              <a:cs typeface="Arial" pitchFamily="34" charset="0"/>
            </a:endParaRPr>
          </a:p>
          <a:p>
            <a:endParaRPr lang="sr-Cyrl-RS" dirty="0" smtClean="0">
              <a:effectLst/>
              <a:latin typeface="Arial" pitchFamily="34" charset="0"/>
              <a:cs typeface="Arial" pitchFamily="34" charset="0"/>
            </a:endParaRPr>
          </a:p>
          <a:p>
            <a:endParaRPr lang="sr-Cyrl-RS" dirty="0">
              <a:effectLst/>
              <a:latin typeface="Arial" pitchFamily="34" charset="0"/>
              <a:cs typeface="Arial" pitchFamily="34" charset="0"/>
            </a:endParaRPr>
          </a:p>
          <a:p>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Н</a:t>
            </a:r>
            <a:r>
              <a:rPr lang="en-US" dirty="0" err="1" smtClean="0">
                <a:effectLst/>
                <a:latin typeface="Arial" pitchFamily="34" charset="0"/>
                <a:cs typeface="Arial" pitchFamily="34" charset="0"/>
              </a:rPr>
              <a:t>ајвише</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је присутан </a:t>
            </a:r>
            <a:r>
              <a:rPr lang="en-US" dirty="0" smtClean="0">
                <a:effectLst/>
                <a:latin typeface="Arial" pitchFamily="34" charset="0"/>
                <a:cs typeface="Arial" pitchFamily="34" charset="0"/>
              </a:rPr>
              <a:t>у </a:t>
            </a:r>
            <a:r>
              <a:rPr lang="en-US" dirty="0" err="1">
                <a:effectLst/>
                <a:latin typeface="Arial" pitchFamily="34" charset="0"/>
                <a:cs typeface="Arial" pitchFamily="34" charset="0"/>
              </a:rPr>
              <a:t>костима</a:t>
            </a:r>
            <a:r>
              <a:rPr lang="en-US" dirty="0">
                <a:effectLst/>
                <a:latin typeface="Arial" pitchFamily="34" charset="0"/>
                <a:cs typeface="Arial" pitchFamily="34" charset="0"/>
              </a:rPr>
              <a:t> </a:t>
            </a:r>
            <a:r>
              <a:rPr lang="en-US" dirty="0" smtClean="0">
                <a:effectLst/>
                <a:latin typeface="Arial" pitchFamily="34" charset="0"/>
                <a:cs typeface="Arial" pitchFamily="34" charset="0"/>
              </a:rPr>
              <a:t>99%</a:t>
            </a:r>
            <a:r>
              <a:rPr lang="sr-Cyrl-RS" dirty="0" smtClean="0">
                <a:effectLst/>
                <a:latin typeface="Arial" pitchFamily="34" charset="0"/>
                <a:cs typeface="Arial" pitchFamily="34" charset="0"/>
              </a:rPr>
              <a:t> док 1%</a:t>
            </a:r>
            <a:r>
              <a:rPr lang="sr-Cyrl-RS" dirty="0">
                <a:effectLst/>
                <a:latin typeface="Arial" pitchFamily="34" charset="0"/>
                <a:cs typeface="Arial" pitchFamily="34" charset="0"/>
              </a:rPr>
              <a:t> </a:t>
            </a:r>
            <a:r>
              <a:rPr lang="en-US" dirty="0" smtClean="0">
                <a:effectLst/>
                <a:latin typeface="Arial" pitchFamily="34" charset="0"/>
                <a:cs typeface="Arial" pitchFamily="34" charset="0"/>
              </a:rPr>
              <a:t>у </a:t>
            </a:r>
            <a:r>
              <a:rPr lang="en-US" dirty="0" err="1" smtClean="0">
                <a:effectLst/>
                <a:latin typeface="Arial" pitchFamily="34" charset="0"/>
                <a:cs typeface="Arial" pitchFamily="34" charset="0"/>
              </a:rPr>
              <a:t>екстрацелула</a:t>
            </a:r>
            <a:r>
              <a:rPr lang="sr-Cyrl-RS" dirty="0" smtClean="0">
                <a:effectLst/>
                <a:latin typeface="Arial" pitchFamily="34" charset="0"/>
                <a:cs typeface="Arial" pitchFamily="34" charset="0"/>
              </a:rPr>
              <a:t>н</a:t>
            </a:r>
            <a:r>
              <a:rPr lang="en-US" dirty="0" err="1" smtClean="0">
                <a:effectLst/>
                <a:latin typeface="Arial" pitchFamily="34" charset="0"/>
                <a:cs typeface="Arial" pitchFamily="34" charset="0"/>
              </a:rPr>
              <a:t>ој</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течности</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(ЕЦТ) </a:t>
            </a:r>
            <a:r>
              <a:rPr lang="en-US" dirty="0" smtClean="0">
                <a:effectLst/>
                <a:latin typeface="Arial" pitchFamily="34" charset="0"/>
                <a:cs typeface="Arial" pitchFamily="34" charset="0"/>
              </a:rPr>
              <a:t>и </a:t>
            </a:r>
            <a:r>
              <a:rPr lang="en-US" dirty="0" err="1">
                <a:effectLst/>
                <a:latin typeface="Arial" pitchFamily="34" charset="0"/>
                <a:cs typeface="Arial" pitchFamily="34" charset="0"/>
              </a:rPr>
              <a:t>меким</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ткивима</a:t>
            </a:r>
            <a:endParaRPr lang="sr-Cyrl-RS" dirty="0">
              <a:effectLst/>
              <a:latin typeface="Arial" pitchFamily="34" charset="0"/>
              <a:cs typeface="Arial" pitchFamily="34" charset="0"/>
            </a:endParaRPr>
          </a:p>
          <a:p>
            <a:endParaRPr lang="sr-Cyrl-RS" dirty="0">
              <a:effectLst/>
              <a:latin typeface="Arial" pitchFamily="34" charset="0"/>
              <a:cs typeface="Arial" pitchFamily="34" charset="0"/>
            </a:endParaRPr>
          </a:p>
        </p:txBody>
      </p:sp>
      <p:sp>
        <p:nvSpPr>
          <p:cNvPr id="3" name="Title 2"/>
          <p:cNvSpPr>
            <a:spLocks noGrp="1"/>
          </p:cNvSpPr>
          <p:nvPr>
            <p:ph type="title"/>
          </p:nvPr>
        </p:nvSpPr>
        <p:spPr>
          <a:xfrm>
            <a:off x="2987824" y="24205"/>
            <a:ext cx="3146688" cy="914400"/>
          </a:xfrm>
        </p:spPr>
        <p:txBody>
          <a:bodyPr/>
          <a:lstStyle/>
          <a:p>
            <a:r>
              <a:rPr lang="sr-Cyrl-RS" dirty="0" smtClean="0">
                <a:latin typeface="Arial" pitchFamily="34" charset="0"/>
                <a:cs typeface="Arial" pitchFamily="34" charset="0"/>
              </a:rPr>
              <a:t>Калцијум</a:t>
            </a:r>
            <a:endParaRPr lang="sr-Latn-RS" dirty="0">
              <a:latin typeface="Arial" pitchFamily="34" charset="0"/>
              <a:cs typeface="Arial" pitchFamily="34" charset="0"/>
            </a:endParaRPr>
          </a:p>
        </p:txBody>
      </p:sp>
      <p:sp>
        <p:nvSpPr>
          <p:cNvPr id="4" name="Rounded Rectangle 3"/>
          <p:cNvSpPr/>
          <p:nvPr/>
        </p:nvSpPr>
        <p:spPr>
          <a:xfrm>
            <a:off x="395536" y="1988840"/>
            <a:ext cx="302433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sr-Cyrl-RS" sz="2800" dirty="0">
                <a:latin typeface="Arial" pitchFamily="34" charset="0"/>
                <a:cs typeface="Arial" pitchFamily="34" charset="0"/>
              </a:rPr>
              <a:t>С</a:t>
            </a:r>
            <a:r>
              <a:rPr lang="sr-Cyrl-RS" sz="2800" dirty="0" smtClean="0">
                <a:latin typeface="Arial" pitchFamily="34" charset="0"/>
                <a:cs typeface="Arial" pitchFamily="34" charset="0"/>
              </a:rPr>
              <a:t>труктурна</a:t>
            </a:r>
            <a:endParaRPr lang="sr-Latn-RS" sz="2800" dirty="0">
              <a:latin typeface="Arial" pitchFamily="34" charset="0"/>
              <a:cs typeface="Arial" pitchFamily="34" charset="0"/>
            </a:endParaRPr>
          </a:p>
        </p:txBody>
      </p:sp>
      <p:sp>
        <p:nvSpPr>
          <p:cNvPr id="5" name="Rounded Rectangle 4"/>
          <p:cNvSpPr/>
          <p:nvPr/>
        </p:nvSpPr>
        <p:spPr>
          <a:xfrm>
            <a:off x="5148064" y="1988840"/>
            <a:ext cx="3024336" cy="648072"/>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sr-Cyrl-RS" sz="2800" dirty="0" smtClean="0">
                <a:latin typeface="Arial" pitchFamily="34" charset="0"/>
                <a:cs typeface="Arial" pitchFamily="34" charset="0"/>
              </a:rPr>
              <a:t>Метаболичка</a:t>
            </a:r>
            <a:endParaRPr lang="sr-Latn-RS" sz="2800" dirty="0">
              <a:latin typeface="Arial" pitchFamily="34" charset="0"/>
              <a:cs typeface="Arial" pitchFamily="34" charset="0"/>
            </a:endParaRPr>
          </a:p>
        </p:txBody>
      </p:sp>
      <p:sp>
        <p:nvSpPr>
          <p:cNvPr id="8" name="Down Arrow 7"/>
          <p:cNvSpPr/>
          <p:nvPr/>
        </p:nvSpPr>
        <p:spPr>
          <a:xfrm>
            <a:off x="1651523" y="2708920"/>
            <a:ext cx="288032" cy="936104"/>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sr-Latn-RS"/>
          </a:p>
        </p:txBody>
      </p:sp>
      <p:sp>
        <p:nvSpPr>
          <p:cNvPr id="9" name="Rectangle 8"/>
          <p:cNvSpPr/>
          <p:nvPr/>
        </p:nvSpPr>
        <p:spPr>
          <a:xfrm>
            <a:off x="395536" y="3789040"/>
            <a:ext cx="3744416" cy="17281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sr-Cyrl-CS" dirty="0" smtClean="0">
                <a:solidFill>
                  <a:schemeClr val="bg1"/>
                </a:solidFill>
                <a:latin typeface="Arial" pitchFamily="34" charset="0"/>
                <a:cs typeface="Arial" pitchFamily="34" charset="0"/>
              </a:rPr>
              <a:t>улази у састав чврстих ткива: кости, хрскавице, зубне глеђи, дентина и цемента </a:t>
            </a:r>
          </a:p>
        </p:txBody>
      </p:sp>
      <p:sp>
        <p:nvSpPr>
          <p:cNvPr id="10" name="Rectangle 9"/>
          <p:cNvSpPr/>
          <p:nvPr/>
        </p:nvSpPr>
        <p:spPr>
          <a:xfrm>
            <a:off x="4499992" y="3789040"/>
            <a:ext cx="3672408" cy="1728192"/>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r>
              <a:rPr lang="sr-Cyrl-CS" sz="1200" b="1" dirty="0" smtClean="0">
                <a:solidFill>
                  <a:schemeClr val="bg1"/>
                </a:solidFill>
                <a:latin typeface="Arial" pitchFamily="34" charset="0"/>
                <a:cs typeface="Arial" pitchFamily="34" charset="0"/>
              </a:rPr>
              <a:t>НЕУРОМУСКУЛАРНЕ</a:t>
            </a:r>
          </a:p>
          <a:p>
            <a:pPr lvl="2"/>
            <a:r>
              <a:rPr lang="sr-Cyrl-CS" sz="1200" dirty="0" smtClean="0">
                <a:solidFill>
                  <a:schemeClr val="bg1"/>
                </a:solidFill>
                <a:latin typeface="Arial" pitchFamily="34" charset="0"/>
                <a:cs typeface="Arial" pitchFamily="34" charset="0"/>
              </a:rPr>
              <a:t>у контроли ексцитабилности</a:t>
            </a:r>
          </a:p>
          <a:p>
            <a:pPr lvl="2"/>
            <a:r>
              <a:rPr lang="sr-Cyrl-CS" sz="1200" dirty="0" smtClean="0">
                <a:solidFill>
                  <a:schemeClr val="bg1"/>
                </a:solidFill>
                <a:latin typeface="Arial" pitchFamily="34" charset="0"/>
                <a:cs typeface="Arial" pitchFamily="34" charset="0"/>
              </a:rPr>
              <a:t>у ослобађању неуротрансмитера</a:t>
            </a:r>
          </a:p>
          <a:p>
            <a:pPr lvl="2"/>
            <a:r>
              <a:rPr lang="sr-Cyrl-CS" sz="1200" dirty="0" smtClean="0">
                <a:solidFill>
                  <a:schemeClr val="bg1"/>
                </a:solidFill>
                <a:latin typeface="Arial" pitchFamily="34" charset="0"/>
                <a:cs typeface="Arial" pitchFamily="34" charset="0"/>
              </a:rPr>
              <a:t>у иницијацији контракције мишића</a:t>
            </a:r>
          </a:p>
          <a:p>
            <a:pPr lvl="2">
              <a:buFont typeface="Wingdings" pitchFamily="2" charset="2"/>
              <a:buNone/>
            </a:pPr>
            <a:endParaRPr lang="sr-Cyrl-CS" sz="1200" dirty="0" smtClean="0">
              <a:solidFill>
                <a:schemeClr val="bg1"/>
              </a:solidFill>
              <a:latin typeface="Arial" pitchFamily="34" charset="0"/>
              <a:cs typeface="Arial" pitchFamily="34" charset="0"/>
            </a:endParaRPr>
          </a:p>
          <a:p>
            <a:r>
              <a:rPr lang="sr-Cyrl-CS" sz="1200" b="1" dirty="0" smtClean="0">
                <a:solidFill>
                  <a:schemeClr val="bg1"/>
                </a:solidFill>
                <a:latin typeface="Arial" pitchFamily="34" charset="0"/>
                <a:cs typeface="Arial" pitchFamily="34" charset="0"/>
              </a:rPr>
              <a:t>ЕНЗИМСКЕ</a:t>
            </a:r>
            <a:r>
              <a:rPr lang="sr-Cyrl-CS" sz="1200" dirty="0" smtClean="0">
                <a:solidFill>
                  <a:schemeClr val="bg1"/>
                </a:solidFill>
                <a:latin typeface="Arial" pitchFamily="34" charset="0"/>
                <a:cs typeface="Arial" pitchFamily="34" charset="0"/>
              </a:rPr>
              <a:t> – коензим фактора коагулације крви</a:t>
            </a:r>
          </a:p>
          <a:p>
            <a:r>
              <a:rPr lang="sr-Cyrl-CS" sz="1200" b="1" dirty="0" smtClean="0">
                <a:solidFill>
                  <a:schemeClr val="bg1"/>
                </a:solidFill>
                <a:latin typeface="Arial" pitchFamily="34" charset="0"/>
                <a:cs typeface="Arial" pitchFamily="34" charset="0"/>
              </a:rPr>
              <a:t>ХОРМОНСКЕ</a:t>
            </a:r>
            <a:r>
              <a:rPr lang="sr-Cyrl-CS" sz="1200" dirty="0" smtClean="0">
                <a:solidFill>
                  <a:schemeClr val="bg1"/>
                </a:solidFill>
                <a:latin typeface="Arial" pitchFamily="34" charset="0"/>
                <a:cs typeface="Arial" pitchFamily="34" charset="0"/>
              </a:rPr>
              <a:t> – као интрацелуларни секундарни гласник</a:t>
            </a:r>
            <a:endParaRPr lang="sr-Latn-CS" sz="1200" dirty="0" smtClean="0">
              <a:solidFill>
                <a:schemeClr val="bg1"/>
              </a:solidFill>
              <a:latin typeface="Arial" pitchFamily="34" charset="0"/>
              <a:cs typeface="Arial" pitchFamily="34" charset="0"/>
            </a:endParaRPr>
          </a:p>
        </p:txBody>
      </p:sp>
      <p:sp>
        <p:nvSpPr>
          <p:cNvPr id="11" name="Down Arrow 10"/>
          <p:cNvSpPr/>
          <p:nvPr/>
        </p:nvSpPr>
        <p:spPr>
          <a:xfrm>
            <a:off x="6516216" y="2708920"/>
            <a:ext cx="288032" cy="936104"/>
          </a:xfrm>
          <a:prstGeom prst="downArrow">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sr-Latn-RS"/>
          </a:p>
        </p:txBody>
      </p:sp>
    </p:spTree>
    <p:extLst>
      <p:ext uri="{BB962C8B-B14F-4D97-AF65-F5344CB8AC3E}">
        <p14:creationId xmlns:p14="http://schemas.microsoft.com/office/powerpoint/2010/main" val="335334892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8601"/>
            <a:ext cx="8763000" cy="6400800"/>
          </a:xfrm>
        </p:spPr>
        <p:txBody>
          <a:bodyPr>
            <a:normAutofit/>
          </a:bodyPr>
          <a:lstStyle/>
          <a:p>
            <a:pPr marL="18288" indent="0">
              <a:buNone/>
            </a:pPr>
            <a:r>
              <a:rPr lang="sr-Cyrl-RS" sz="2400" dirty="0" smtClean="0">
                <a:effectLst/>
                <a:latin typeface="Arial" pitchFamily="34" charset="0"/>
                <a:cs typeface="Arial" pitchFamily="34" charset="0"/>
              </a:rPr>
              <a:t>ПИТАЊА</a:t>
            </a:r>
            <a:r>
              <a:rPr lang="sr-Cyrl-RS" sz="2400" dirty="0" smtClean="0">
                <a:effectLst/>
                <a:latin typeface="Arial" pitchFamily="34" charset="0"/>
                <a:cs typeface="Arial" pitchFamily="34" charset="0"/>
              </a:rPr>
              <a:t>:</a:t>
            </a:r>
            <a:endParaRPr lang="en-US" sz="2400" dirty="0" smtClean="0">
              <a:effectLst/>
              <a:latin typeface="Arial" pitchFamily="34" charset="0"/>
              <a:cs typeface="Arial" pitchFamily="34" charset="0"/>
            </a:endParaRPr>
          </a:p>
          <a:p>
            <a:pPr marL="18288" indent="0">
              <a:buNone/>
            </a:pPr>
            <a:endParaRPr lang="en-US" sz="2400" dirty="0">
              <a:effectLst/>
              <a:latin typeface="Arial" pitchFamily="34" charset="0"/>
              <a:cs typeface="Arial" pitchFamily="34" charset="0"/>
            </a:endParaRPr>
          </a:p>
          <a:p>
            <a:pPr marL="18288" indent="0">
              <a:buNone/>
            </a:pPr>
            <a:endParaRPr lang="sr-Cyrl-RS" sz="2400" dirty="0" smtClean="0">
              <a:effectLst/>
              <a:latin typeface="Arial" pitchFamily="34" charset="0"/>
              <a:cs typeface="Arial" pitchFamily="34" charset="0"/>
            </a:endParaRPr>
          </a:p>
          <a:p>
            <a:pPr marL="18288" indent="0">
              <a:buNone/>
            </a:pPr>
            <a:r>
              <a:rPr lang="sr-Cyrl-RS" sz="2400" dirty="0" smtClean="0">
                <a:effectLst/>
                <a:latin typeface="Arial" pitchFamily="34" charset="0"/>
                <a:cs typeface="Arial" pitchFamily="34" charset="0"/>
              </a:rPr>
              <a:t>1. Који су узроци настанка хиперкалцемије?</a:t>
            </a:r>
          </a:p>
          <a:p>
            <a:pPr marL="18288" indent="0">
              <a:buNone/>
            </a:pPr>
            <a:r>
              <a:rPr lang="sr-Cyrl-RS" sz="2400" dirty="0" smtClean="0">
                <a:effectLst/>
                <a:latin typeface="Arial" pitchFamily="34" charset="0"/>
                <a:cs typeface="Arial" pitchFamily="34" charset="0"/>
              </a:rPr>
              <a:t>2. Објасните повезаност хиперкалцемије и карцинома. </a:t>
            </a:r>
          </a:p>
          <a:p>
            <a:endParaRPr lang="sr-Cyrl-RS" sz="2400" dirty="0" smtClean="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5085184"/>
            <a:ext cx="8568952" cy="1368152"/>
          </a:xfrm>
        </p:spPr>
        <p:txBody>
          <a:bodyPr>
            <a:normAutofit/>
          </a:bodyPr>
          <a:lstStyle/>
          <a:p>
            <a:r>
              <a:rPr lang="en-US" dirty="0" err="1">
                <a:effectLst/>
                <a:latin typeface="Arial" pitchFamily="34" charset="0"/>
                <a:cs typeface="Arial" pitchFamily="34" charset="0"/>
              </a:rPr>
              <a:t>Интрацелуларни</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a:t>
            </a:r>
            <a:endParaRPr lang="sr-Latn-RS" dirty="0">
              <a:effectLst/>
              <a:latin typeface="Arial" pitchFamily="34" charset="0"/>
              <a:cs typeface="Arial" pitchFamily="34" charset="0"/>
            </a:endParaRPr>
          </a:p>
          <a:p>
            <a:r>
              <a:rPr lang="en-US" dirty="0">
                <a:effectLst/>
                <a:latin typeface="Arial" pitchFamily="34" charset="0"/>
                <a:cs typeface="Arial" pitchFamily="34" charset="0"/>
              </a:rPr>
              <a:t>У </a:t>
            </a:r>
            <a:r>
              <a:rPr lang="en-US" dirty="0" err="1">
                <a:effectLst/>
                <a:latin typeface="Arial" pitchFamily="34" charset="0"/>
                <a:cs typeface="Arial" pitchFamily="34" charset="0"/>
              </a:rPr>
              <a:t>митохондријама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фосфор</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везан</a:t>
            </a:r>
            <a:r>
              <a:rPr lang="en-US" dirty="0">
                <a:effectLst/>
                <a:latin typeface="Arial" pitchFamily="34" charset="0"/>
                <a:cs typeface="Arial" pitchFamily="34" charset="0"/>
              </a:rPr>
              <a:t> </a:t>
            </a:r>
            <a:r>
              <a:rPr lang="en-US" dirty="0" err="1">
                <a:effectLst/>
                <a:latin typeface="Arial" pitchFamily="34" charset="0"/>
                <a:cs typeface="Arial" pitchFamily="34" charset="0"/>
              </a:rPr>
              <a:t>за</a:t>
            </a:r>
            <a:r>
              <a:rPr lang="en-US" dirty="0">
                <a:effectLst/>
                <a:latin typeface="Arial" pitchFamily="34" charset="0"/>
                <a:cs typeface="Arial" pitchFamily="34" charset="0"/>
              </a:rPr>
              <a:t> </a:t>
            </a:r>
            <a:r>
              <a:rPr lang="en-US" dirty="0" err="1">
                <a:effectLst/>
                <a:latin typeface="Arial" pitchFamily="34" charset="0"/>
                <a:cs typeface="Arial" pitchFamily="34" charset="0"/>
              </a:rPr>
              <a:t>протеине</a:t>
            </a:r>
            <a:r>
              <a:rPr lang="en-US" dirty="0">
                <a:effectLst/>
                <a:latin typeface="Arial" pitchFamily="34" charset="0"/>
                <a:cs typeface="Arial" pitchFamily="34" charset="0"/>
              </a:rPr>
              <a:t> </a:t>
            </a:r>
            <a:r>
              <a:rPr lang="en-US" dirty="0" err="1">
                <a:effectLst/>
                <a:latin typeface="Arial" pitchFamily="34" charset="0"/>
                <a:cs typeface="Arial" pitchFamily="34" charset="0"/>
              </a:rPr>
              <a:t>неопходне</a:t>
            </a:r>
            <a:r>
              <a:rPr lang="en-US" dirty="0">
                <a:effectLst/>
                <a:latin typeface="Arial" pitchFamily="34" charset="0"/>
                <a:cs typeface="Arial" pitchFamily="34" charset="0"/>
              </a:rPr>
              <a:t> </a:t>
            </a:r>
            <a:r>
              <a:rPr lang="en-US" dirty="0" err="1">
                <a:effectLst/>
                <a:latin typeface="Arial" pitchFamily="34" charset="0"/>
                <a:cs typeface="Arial" pitchFamily="34" charset="0"/>
              </a:rPr>
              <a:t>за</a:t>
            </a:r>
            <a:r>
              <a:rPr lang="en-US" dirty="0">
                <a:effectLst/>
                <a:latin typeface="Arial" pitchFamily="34" charset="0"/>
                <a:cs typeface="Arial" pitchFamily="34" charset="0"/>
              </a:rPr>
              <a:t> </a:t>
            </a:r>
            <a:r>
              <a:rPr lang="en-US" dirty="0" err="1">
                <a:effectLst/>
                <a:latin typeface="Arial" pitchFamily="34" charset="0"/>
                <a:cs typeface="Arial" pitchFamily="34" charset="0"/>
              </a:rPr>
              <a:t>транспорт</a:t>
            </a:r>
            <a:r>
              <a:rPr lang="en-US" dirty="0">
                <a:effectLst/>
                <a:latin typeface="Arial" pitchFamily="34" charset="0"/>
                <a:cs typeface="Arial" pitchFamily="34" charset="0"/>
              </a:rPr>
              <a:t> </a:t>
            </a:r>
            <a:r>
              <a:rPr lang="en-US" dirty="0" err="1">
                <a:effectLst/>
                <a:latin typeface="Arial" pitchFamily="34" charset="0"/>
                <a:cs typeface="Arial" pitchFamily="34" charset="0"/>
              </a:rPr>
              <a:t>електрона</a:t>
            </a:r>
            <a:r>
              <a:rPr lang="en-US" dirty="0">
                <a:effectLst/>
                <a:latin typeface="Arial" pitchFamily="34" charset="0"/>
                <a:cs typeface="Arial" pitchFamily="34" charset="0"/>
              </a:rPr>
              <a:t> </a:t>
            </a:r>
            <a:r>
              <a:rPr lang="en-US" dirty="0" err="1">
                <a:effectLst/>
                <a:latin typeface="Arial" pitchFamily="34" charset="0"/>
                <a:cs typeface="Arial" pitchFamily="34" charset="0"/>
              </a:rPr>
              <a:t>оксидативном</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фосфорилацијом</a:t>
            </a:r>
            <a:endParaRPr lang="sr-Latn-RS" dirty="0">
              <a:latin typeface="Arial" pitchFamily="34" charset="0"/>
              <a:cs typeface="Arial" pitchFamily="34" charset="0"/>
            </a:endParaRPr>
          </a:p>
        </p:txBody>
      </p:sp>
      <p:sp>
        <p:nvSpPr>
          <p:cNvPr id="3" name="Title 2"/>
          <p:cNvSpPr>
            <a:spLocks noGrp="1"/>
          </p:cNvSpPr>
          <p:nvPr>
            <p:ph type="title"/>
          </p:nvPr>
        </p:nvSpPr>
        <p:spPr>
          <a:xfrm>
            <a:off x="2411760" y="620688"/>
            <a:ext cx="4442832" cy="496416"/>
          </a:xfrm>
        </p:spPr>
        <p:txBody>
          <a:bodyPr/>
          <a:lstStyle/>
          <a:p>
            <a:r>
              <a:rPr lang="en-US" sz="3200" b="1" dirty="0" err="1" smtClean="0">
                <a:effectLst/>
                <a:latin typeface="Arial" pitchFamily="34" charset="0"/>
                <a:cs typeface="Arial" pitchFamily="34" charset="0"/>
              </a:rPr>
              <a:t>Нео</a:t>
            </a:r>
            <a:r>
              <a:rPr lang="sr-Cyrl-RS" sz="3200" b="1" dirty="0" smtClean="0">
                <a:effectLst/>
                <a:latin typeface="Arial" pitchFamily="34" charset="0"/>
                <a:cs typeface="Arial" pitchFamily="34" charset="0"/>
              </a:rPr>
              <a:t>р</a:t>
            </a:r>
            <a:r>
              <a:rPr lang="en-US" sz="3200" b="1" dirty="0" err="1" smtClean="0">
                <a:effectLst/>
                <a:latin typeface="Arial" pitchFamily="34" charset="0"/>
                <a:cs typeface="Arial" pitchFamily="34" charset="0"/>
              </a:rPr>
              <a:t>гански</a:t>
            </a:r>
            <a:r>
              <a:rPr lang="en-US" sz="3200" b="1" dirty="0" smtClean="0">
                <a:effectLst/>
                <a:latin typeface="Arial" pitchFamily="34" charset="0"/>
                <a:cs typeface="Arial" pitchFamily="34" charset="0"/>
              </a:rPr>
              <a:t> </a:t>
            </a:r>
            <a:r>
              <a:rPr lang="en-US" sz="3200" b="1" dirty="0" err="1">
                <a:effectLst/>
                <a:latin typeface="Arial" pitchFamily="34" charset="0"/>
                <a:cs typeface="Arial" pitchFamily="34" charset="0"/>
              </a:rPr>
              <a:t>фосфат</a:t>
            </a:r>
            <a:r>
              <a:rPr lang="sr-Latn-RS" sz="3200" dirty="0">
                <a:effectLst/>
                <a:latin typeface="Arial" pitchFamily="34" charset="0"/>
                <a:cs typeface="Arial" pitchFamily="34" charset="0"/>
              </a:rPr>
              <a:t/>
            </a:r>
            <a:br>
              <a:rPr lang="sr-Latn-RS" sz="3200" dirty="0">
                <a:effectLst/>
                <a:latin typeface="Arial" pitchFamily="34" charset="0"/>
                <a:cs typeface="Arial" pitchFamily="34" charset="0"/>
              </a:rPr>
            </a:br>
            <a:endParaRPr lang="sr-Latn-RS" sz="3200" dirty="0">
              <a:latin typeface="Arial" pitchFamily="34" charset="0"/>
              <a:cs typeface="Arial" pitchFamily="34" charset="0"/>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1" y="620689"/>
            <a:ext cx="5943600" cy="4396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6597352"/>
            <a:ext cx="9116598" cy="169277"/>
          </a:xfrm>
          <a:prstGeom prst="rect">
            <a:avLst/>
          </a:prstGeom>
          <a:noFill/>
        </p:spPr>
        <p:txBody>
          <a:bodyPr wrap="none" rtlCol="0">
            <a:spAutoFit/>
          </a:bodyPr>
          <a:lstStyle/>
          <a:p>
            <a:r>
              <a:rPr lang="sr-Latn-RS" sz="500" dirty="0">
                <a:latin typeface="Arial" pitchFamily="34" charset="0"/>
                <a:cs typeface="Arial" pitchFamily="34" charset="0"/>
              </a:rPr>
              <a:t>https://www.google.com/search?client=firefox-b&amp;biw=1366&amp;bih=654&amp;tbm=isch&amp;sa=1&amp;ei=RIU4W9DZAsGlwQKh1omQBw&amp;q=phosphorus+metabolism&amp;oq=phosphorus+me&amp;gs_l=img.3.2.0i19k1l10.8137.8880.0.12220.3.3.0.0.0.0.116.301.2j1.3.0....0...1c..64.img..0.3.299....0.mJoWzjsL8Ko#imgrc=psSYsxhpnRW6CM:</a:t>
            </a:r>
          </a:p>
        </p:txBody>
      </p:sp>
      <p:sp>
        <p:nvSpPr>
          <p:cNvPr id="7" name="TextBox 6"/>
          <p:cNvSpPr txBox="1"/>
          <p:nvPr/>
        </p:nvSpPr>
        <p:spPr>
          <a:xfrm>
            <a:off x="6248400" y="990600"/>
            <a:ext cx="2895601" cy="4493538"/>
          </a:xfrm>
          <a:prstGeom prst="rect">
            <a:avLst/>
          </a:prstGeom>
          <a:noFill/>
        </p:spPr>
        <p:txBody>
          <a:bodyPr wrap="square" rtlCol="0">
            <a:spAutoFit/>
          </a:bodyPr>
          <a:lstStyle/>
          <a:p>
            <a:r>
              <a:rPr lang="sr-Cyrl-RS" sz="1200" dirty="0" smtClean="0">
                <a:latin typeface="Arial" pitchFamily="34" charset="0"/>
                <a:cs typeface="Arial" pitchFamily="34" charset="0"/>
              </a:rPr>
              <a:t>Улоге</a:t>
            </a:r>
          </a:p>
          <a:p>
            <a:endParaRPr lang="sr-Cyrl-RS" sz="800" dirty="0" smtClean="0">
              <a:latin typeface="Arial" pitchFamily="34" charset="0"/>
              <a:cs typeface="Arial" pitchFamily="34" charset="0"/>
            </a:endParaRPr>
          </a:p>
          <a:p>
            <a:r>
              <a:rPr lang="en-US" sz="1400" dirty="0" err="1" smtClean="0">
                <a:latin typeface="Arial" pitchFamily="34" charset="0"/>
                <a:cs typeface="Arial" pitchFamily="34" charset="0"/>
              </a:rPr>
              <a:t>Интрацелула</a:t>
            </a:r>
            <a:r>
              <a:rPr lang="sr-Cyrl-RS" sz="1400" dirty="0" smtClean="0">
                <a:latin typeface="Arial" pitchFamily="34" charset="0"/>
                <a:cs typeface="Arial" pitchFamily="34" charset="0"/>
              </a:rPr>
              <a:t>рн</a:t>
            </a:r>
            <a:r>
              <a:rPr lang="en-US" sz="1400" dirty="0" smtClean="0">
                <a:latin typeface="Arial" pitchFamily="34" charset="0"/>
                <a:cs typeface="Arial" pitchFamily="34" charset="0"/>
              </a:rPr>
              <a:t>а </a:t>
            </a:r>
            <a:r>
              <a:rPr lang="en-US" sz="1400" dirty="0" err="1" smtClean="0">
                <a:latin typeface="Arial" pitchFamily="34" charset="0"/>
                <a:cs typeface="Arial" pitchFamily="34" charset="0"/>
              </a:rPr>
              <a:t>фосфатна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једињења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као</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што</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су</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циклични</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аденозин-монофосфат</a:t>
            </a:r>
            <a:r>
              <a:rPr lang="en-US" sz="1400" dirty="0" smtClean="0">
                <a:latin typeface="Arial" pitchFamily="34" charset="0"/>
                <a:cs typeface="Arial" pitchFamily="34" charset="0"/>
              </a:rPr>
              <a:t> и </a:t>
            </a:r>
            <a:r>
              <a:rPr lang="en-US" sz="1400" dirty="0" err="1" smtClean="0">
                <a:latin typeface="Arial" pitchFamily="34" charset="0"/>
                <a:cs typeface="Arial" pitchFamily="34" charset="0"/>
              </a:rPr>
              <a:t>инозитол-трифосфат</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имају</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улоге</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секундарних</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гласника</a:t>
            </a:r>
            <a:r>
              <a:rPr lang="sr-Cyrl-RS" sz="1400" dirty="0" smtClean="0">
                <a:latin typeface="Arial" pitchFamily="34" charset="0"/>
                <a:cs typeface="Arial" pitchFamily="34" charset="0"/>
              </a:rPr>
              <a:t>, </a:t>
            </a:r>
            <a:r>
              <a:rPr lang="en-US" sz="1400" dirty="0" err="1" smtClean="0">
                <a:latin typeface="Arial" pitchFamily="34" charset="0"/>
                <a:cs typeface="Arial" pitchFamily="34" charset="0"/>
              </a:rPr>
              <a:t>улази</a:t>
            </a:r>
            <a:r>
              <a:rPr lang="en-US" sz="1400" dirty="0" smtClean="0">
                <a:latin typeface="Arial" pitchFamily="34" charset="0"/>
                <a:cs typeface="Arial" pitchFamily="34" charset="0"/>
              </a:rPr>
              <a:t> у </a:t>
            </a:r>
            <a:r>
              <a:rPr lang="en-US" sz="1400" dirty="0" err="1" smtClean="0">
                <a:latin typeface="Arial" pitchFamily="34" charset="0"/>
                <a:cs typeface="Arial" pitchFamily="34" charset="0"/>
              </a:rPr>
              <a:t>састав</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важних</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једињења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као</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што</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су</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фосфолипиди</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ћелијске</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мембране</a:t>
            </a:r>
            <a:r>
              <a:rPr lang="en-US" sz="1400" dirty="0" smtClean="0">
                <a:latin typeface="Arial" pitchFamily="34" charset="0"/>
                <a:cs typeface="Arial" pitchFamily="34" charset="0"/>
              </a:rPr>
              <a:t> и </a:t>
            </a:r>
            <a:r>
              <a:rPr lang="en-US" sz="1400" dirty="0" err="1" smtClean="0">
                <a:latin typeface="Arial" pitchFamily="34" charset="0"/>
                <a:cs typeface="Arial" pitchFamily="34" charset="0"/>
              </a:rPr>
              <a:t>мембрана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органела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нуклеинске</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киселине</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кофактори</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ензима</a:t>
            </a:r>
            <a:r>
              <a:rPr lang="en-US" sz="1400" dirty="0" smtClean="0">
                <a:latin typeface="Arial" pitchFamily="34" charset="0"/>
                <a:cs typeface="Arial" pitchFamily="34" charset="0"/>
              </a:rPr>
              <a:t> и </a:t>
            </a:r>
            <a:r>
              <a:rPr lang="en-US" sz="1400" dirty="0" err="1" smtClean="0">
                <a:latin typeface="Arial" pitchFamily="34" charset="0"/>
                <a:cs typeface="Arial" pitchFamily="34" charset="0"/>
              </a:rPr>
              <a:t>гликолитичких</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интермедијера</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Веома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је</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важна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фосфорилација</a:t>
            </a:r>
            <a:r>
              <a:rPr lang="en-US" sz="1400" dirty="0" smtClean="0">
                <a:latin typeface="Arial" pitchFamily="34" charset="0"/>
                <a:cs typeface="Arial" pitchFamily="34" charset="0"/>
              </a:rPr>
              <a:t> и </a:t>
            </a:r>
            <a:r>
              <a:rPr lang="en-US" sz="1400" dirty="0" err="1" smtClean="0">
                <a:latin typeface="Arial" pitchFamily="34" charset="0"/>
                <a:cs typeface="Arial" pitchFamily="34" charset="0"/>
              </a:rPr>
              <a:t>дефосфорилација</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многих</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ензима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којом</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се</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усмеравају</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метаболички</a:t>
            </a:r>
            <a:r>
              <a:rPr lang="en-US" sz="1400" dirty="0" smtClean="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процеси</a:t>
            </a:r>
            <a:endParaRPr lang="en-US" sz="1400" dirty="0"/>
          </a:p>
        </p:txBody>
      </p:sp>
    </p:spTree>
    <p:extLst>
      <p:ext uri="{BB962C8B-B14F-4D97-AF65-F5344CB8AC3E}">
        <p14:creationId xmlns:p14="http://schemas.microsoft.com/office/powerpoint/2010/main" val="20654498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223700" y="685800"/>
            <a:ext cx="3740788" cy="5715000"/>
          </a:xfrm>
        </p:spPr>
        <p:txBody>
          <a:bodyPr>
            <a:normAutofit fontScale="85000" lnSpcReduction="20000"/>
          </a:bodyPr>
          <a:lstStyle/>
          <a:p>
            <a:r>
              <a:rPr lang="en-US" dirty="0" err="1">
                <a:effectLst/>
                <a:latin typeface="Arial" pitchFamily="34" charset="0"/>
                <a:cs typeface="Arial" pitchFamily="34" charset="0"/>
              </a:rPr>
              <a:t>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најефикаснија</a:t>
            </a:r>
            <a:r>
              <a:rPr lang="en-US" dirty="0">
                <a:effectLst/>
                <a:latin typeface="Arial" pitchFamily="34" charset="0"/>
                <a:cs typeface="Arial" pitchFamily="34" charset="0"/>
              </a:rPr>
              <a:t> у </a:t>
            </a:r>
            <a:r>
              <a:rPr lang="en-US" dirty="0" err="1">
                <a:effectLst/>
                <a:latin typeface="Arial" pitchFamily="34" charset="0"/>
                <a:cs typeface="Arial" pitchFamily="34" charset="0"/>
              </a:rPr>
              <a:t>дуоденуму</a:t>
            </a:r>
            <a:r>
              <a:rPr lang="en-US" dirty="0">
                <a:effectLst/>
                <a:latin typeface="Arial" pitchFamily="34" charset="0"/>
                <a:cs typeface="Arial" pitchFamily="34" charset="0"/>
              </a:rPr>
              <a:t> и </a:t>
            </a:r>
            <a:r>
              <a:rPr lang="en-US" dirty="0" err="1">
                <a:effectLst/>
                <a:latin typeface="Arial" pitchFamily="34" charset="0"/>
                <a:cs typeface="Arial" pitchFamily="34" charset="0"/>
              </a:rPr>
              <a:t>јејунуму</a:t>
            </a:r>
            <a:r>
              <a:rPr lang="en-US" dirty="0">
                <a:effectLst/>
                <a:latin typeface="Arial" pitchFamily="34" charset="0"/>
                <a:cs typeface="Arial" pitchFamily="34" charset="0"/>
              </a:rPr>
              <a:t>, </a:t>
            </a:r>
            <a:r>
              <a:rPr lang="en-US" dirty="0" err="1">
                <a:effectLst/>
                <a:latin typeface="Arial" pitchFamily="34" charset="0"/>
                <a:cs typeface="Arial" pitchFamily="34" charset="0"/>
              </a:rPr>
              <a:t>мада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у </a:t>
            </a:r>
            <a:r>
              <a:rPr lang="en-US" dirty="0" err="1">
                <a:effectLst/>
                <a:latin typeface="Arial" pitchFamily="34" charset="0"/>
                <a:cs typeface="Arial" pitchFamily="34" charset="0"/>
              </a:rPr>
              <a:t>илеуму</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апсорбује</a:t>
            </a:r>
            <a:r>
              <a:rPr lang="en-US" dirty="0">
                <a:effectLst/>
                <a:latin typeface="Arial" pitchFamily="34" charset="0"/>
                <a:cs typeface="Arial" pitchFamily="34" charset="0"/>
              </a:rPr>
              <a:t> </a:t>
            </a:r>
            <a:r>
              <a:rPr lang="en-US" dirty="0" err="1">
                <a:effectLst/>
                <a:latin typeface="Arial" pitchFamily="34" charset="0"/>
                <a:cs typeface="Arial" pitchFamily="34" charset="0"/>
              </a:rPr>
              <a:t>највећа</a:t>
            </a:r>
            <a:r>
              <a:rPr lang="en-US" dirty="0">
                <a:effectLst/>
                <a:latin typeface="Arial" pitchFamily="34" charset="0"/>
                <a:cs typeface="Arial" pitchFamily="34" charset="0"/>
              </a:rPr>
              <a:t> </a:t>
            </a:r>
            <a:r>
              <a:rPr lang="en-US" dirty="0" err="1">
                <a:effectLst/>
                <a:latin typeface="Arial" pitchFamily="34" charset="0"/>
                <a:cs typeface="Arial" pitchFamily="34" charset="0"/>
              </a:rPr>
              <a:t>количина</a:t>
            </a:r>
            <a:r>
              <a:rPr lang="en-US" dirty="0">
                <a:effectLst/>
                <a:latin typeface="Arial" pitchFamily="34" charset="0"/>
                <a:cs typeface="Arial" pitchFamily="34" charset="0"/>
              </a:rPr>
              <a:t> с </a:t>
            </a:r>
            <a:r>
              <a:rPr lang="en-US" dirty="0" err="1">
                <a:effectLst/>
                <a:latin typeface="Arial" pitchFamily="34" charset="0"/>
                <a:cs typeface="Arial" pitchFamily="34" charset="0"/>
              </a:rPr>
              <a:t>обзиром</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његову</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дужину</a:t>
            </a:r>
            <a:endParaRPr lang="sr-Cyrl-RS" dirty="0" smtClean="0">
              <a:effectLst/>
              <a:latin typeface="Arial" pitchFamily="34" charset="0"/>
              <a:cs typeface="Arial" pitchFamily="34" charset="0"/>
            </a:endParaRPr>
          </a:p>
          <a:p>
            <a:r>
              <a:rPr lang="en-US" dirty="0" smtClean="0">
                <a:effectLst/>
                <a:latin typeface="Arial" pitchFamily="34" charset="0"/>
                <a:cs typeface="Arial" pitchFamily="34" charset="0"/>
              </a:rPr>
              <a:t>У </a:t>
            </a:r>
            <a:r>
              <a:rPr lang="en-US" dirty="0" err="1">
                <a:effectLst/>
                <a:latin typeface="Arial" pitchFamily="34" charset="0"/>
                <a:cs typeface="Arial" pitchFamily="34" charset="0"/>
              </a:rPr>
              <a:t>јејунуму</a:t>
            </a:r>
            <a:r>
              <a:rPr lang="en-US" dirty="0">
                <a:effectLst/>
                <a:latin typeface="Arial" pitchFamily="34" charset="0"/>
                <a:cs typeface="Arial" pitchFamily="34" charset="0"/>
              </a:rPr>
              <a:t> и </a:t>
            </a:r>
            <a:r>
              <a:rPr lang="en-US" dirty="0" err="1">
                <a:effectLst/>
                <a:latin typeface="Arial" pitchFamily="34" charset="0"/>
                <a:cs typeface="Arial" pitchFamily="34" charset="0"/>
              </a:rPr>
              <a:t>илеуму</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апсорпција</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се одвија </a:t>
            </a:r>
            <a:r>
              <a:rPr lang="en-US" dirty="0" err="1" smtClean="0">
                <a:effectLst/>
                <a:latin typeface="Arial" pitchFamily="34" charset="0"/>
                <a:cs typeface="Arial" pitchFamily="34" charset="0"/>
              </a:rPr>
              <a:t>пасивним</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механизмом</a:t>
            </a:r>
            <a:r>
              <a:rPr lang="en-US" dirty="0">
                <a:effectLst/>
                <a:latin typeface="Arial" pitchFamily="34" charset="0"/>
                <a:cs typeface="Arial" pitchFamily="34" charset="0"/>
              </a:rPr>
              <a:t>, а у </a:t>
            </a:r>
            <a:r>
              <a:rPr lang="en-US" dirty="0" err="1">
                <a:effectLst/>
                <a:latin typeface="Arial" pitchFamily="34" charset="0"/>
                <a:cs typeface="Arial" pitchFamily="34" charset="0"/>
              </a:rPr>
              <a:t>јејунуму</a:t>
            </a:r>
            <a:r>
              <a:rPr lang="en-US" dirty="0">
                <a:effectLst/>
                <a:latin typeface="Arial" pitchFamily="34" charset="0"/>
                <a:cs typeface="Arial" pitchFamily="34" charset="0"/>
              </a:rPr>
              <a:t> </a:t>
            </a:r>
            <a:r>
              <a:rPr lang="en-US" dirty="0" err="1">
                <a:effectLst/>
                <a:latin typeface="Arial" pitchFamily="34" charset="0"/>
                <a:cs typeface="Arial" pitchFamily="34" charset="0"/>
              </a:rPr>
              <a:t>постоји</a:t>
            </a:r>
            <a:r>
              <a:rPr lang="en-US" dirty="0">
                <a:effectLst/>
                <a:latin typeface="Arial" pitchFamily="34" charset="0"/>
                <a:cs typeface="Arial" pitchFamily="34" charset="0"/>
              </a:rPr>
              <a:t> и </a:t>
            </a:r>
            <a:r>
              <a:rPr lang="en-US" dirty="0" err="1">
                <a:effectLst/>
                <a:latin typeface="Arial" pitchFamily="34" charset="0"/>
                <a:cs typeface="Arial" pitchFamily="34" charset="0"/>
              </a:rPr>
              <a:t>активна</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коју</a:t>
            </a:r>
            <a:r>
              <a:rPr lang="en-US" dirty="0">
                <a:effectLst/>
                <a:latin typeface="Arial" pitchFamily="34" charset="0"/>
                <a:cs typeface="Arial" pitchFamily="34" charset="0"/>
              </a:rPr>
              <a:t> </a:t>
            </a:r>
            <a:r>
              <a:rPr lang="en-US" dirty="0" err="1">
                <a:effectLst/>
                <a:latin typeface="Arial" pitchFamily="34" charset="0"/>
                <a:cs typeface="Arial" pitchFamily="34" charset="0"/>
              </a:rPr>
              <a:t>стимуиише</a:t>
            </a:r>
            <a:r>
              <a:rPr lang="en-US" dirty="0">
                <a:effectLst/>
                <a:latin typeface="Arial" pitchFamily="34" charset="0"/>
                <a:cs typeface="Arial" pitchFamily="34" charset="0"/>
              </a:rPr>
              <a:t> </a:t>
            </a:r>
            <a:r>
              <a:rPr lang="en-US" dirty="0" smtClean="0">
                <a:effectLst/>
                <a:latin typeface="Arial" pitchFamily="34" charset="0"/>
                <a:cs typeface="Arial" pitchFamily="34" charset="0"/>
              </a:rPr>
              <a:t>1,25(ОH)2D3</a:t>
            </a:r>
            <a:endParaRPr lang="sr-Cyrl-RS" dirty="0" smtClean="0">
              <a:effectLst/>
              <a:latin typeface="Arial" pitchFamily="34" charset="0"/>
              <a:cs typeface="Arial" pitchFamily="34" charset="0"/>
            </a:endParaRPr>
          </a:p>
          <a:p>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Када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количина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храни</a:t>
            </a:r>
            <a:r>
              <a:rPr lang="en-US" dirty="0">
                <a:effectLst/>
                <a:latin typeface="Arial" pitchFamily="34" charset="0"/>
                <a:cs typeface="Arial" pitchFamily="34" charset="0"/>
              </a:rPr>
              <a:t> </a:t>
            </a:r>
            <a:r>
              <a:rPr lang="en-US" dirty="0" err="1">
                <a:effectLst/>
                <a:latin typeface="Arial" pitchFamily="34" charset="0"/>
                <a:cs typeface="Arial" pitchFamily="34" charset="0"/>
              </a:rPr>
              <a:t>смањи</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половину</a:t>
            </a:r>
            <a:r>
              <a:rPr lang="en-US" dirty="0">
                <a:effectLst/>
                <a:latin typeface="Arial" pitchFamily="34" charset="0"/>
                <a:cs typeface="Arial" pitchFamily="34" charset="0"/>
              </a:rPr>
              <a:t> </a:t>
            </a:r>
            <a:r>
              <a:rPr lang="en-US" dirty="0" err="1">
                <a:effectLst/>
                <a:latin typeface="Arial" pitchFamily="34" charset="0"/>
                <a:cs typeface="Arial" pitchFamily="34" charset="0"/>
              </a:rPr>
              <a:t>од</a:t>
            </a:r>
            <a:r>
              <a:rPr lang="en-US" dirty="0">
                <a:effectLst/>
                <a:latin typeface="Arial" pitchFamily="34" charset="0"/>
                <a:cs typeface="Arial" pitchFamily="34" charset="0"/>
              </a:rPr>
              <a:t> </a:t>
            </a:r>
            <a:r>
              <a:rPr lang="en-US" dirty="0" err="1">
                <a:effectLst/>
                <a:latin typeface="Arial" pitchFamily="34" charset="0"/>
                <a:cs typeface="Arial" pitchFamily="34" charset="0"/>
              </a:rPr>
              <a:t>просечне</a:t>
            </a:r>
            <a:r>
              <a:rPr lang="en-US" dirty="0">
                <a:effectLst/>
                <a:latin typeface="Arial" pitchFamily="34" charset="0"/>
                <a:cs typeface="Arial" pitchFamily="34" charset="0"/>
              </a:rPr>
              <a:t> </a:t>
            </a:r>
            <a:r>
              <a:rPr lang="en-US" dirty="0" err="1">
                <a:effectLst/>
                <a:latin typeface="Arial" pitchFamily="34" charset="0"/>
                <a:cs typeface="Arial" pitchFamily="34" charset="0"/>
              </a:rPr>
              <a:t>количине</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повећава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синтеза</a:t>
            </a:r>
            <a:r>
              <a:rPr lang="en-US" dirty="0">
                <a:effectLst/>
                <a:latin typeface="Arial" pitchFamily="34" charset="0"/>
                <a:cs typeface="Arial" pitchFamily="34" charset="0"/>
              </a:rPr>
              <a:t> </a:t>
            </a:r>
            <a:r>
              <a:rPr lang="en-US" dirty="0" smtClean="0">
                <a:effectLst/>
                <a:latin typeface="Arial" pitchFamily="34" charset="0"/>
                <a:cs typeface="Arial" pitchFamily="34" charset="0"/>
              </a:rPr>
              <a:t>1,25(ОH)2D3</a:t>
            </a:r>
            <a:r>
              <a:rPr lang="en-US" dirty="0">
                <a:effectLst/>
                <a:latin typeface="Arial" pitchFamily="34" charset="0"/>
                <a:cs typeface="Arial" pitchFamily="34" charset="0"/>
              </a:rPr>
              <a:t>, </a:t>
            </a:r>
            <a:r>
              <a:rPr lang="en-US" dirty="0" err="1">
                <a:effectLst/>
                <a:latin typeface="Arial" pitchFamily="34" charset="0"/>
                <a:cs typeface="Arial" pitchFamily="34" charset="0"/>
              </a:rPr>
              <a:t>како</a:t>
            </a:r>
            <a:r>
              <a:rPr lang="en-US" dirty="0">
                <a:effectLst/>
                <a:latin typeface="Arial" pitchFamily="34" charset="0"/>
                <a:cs typeface="Arial" pitchFamily="34" charset="0"/>
              </a:rPr>
              <a:t> </a:t>
            </a:r>
            <a:r>
              <a:rPr lang="en-US" dirty="0" err="1">
                <a:effectLst/>
                <a:latin typeface="Arial" pitchFamily="34" charset="0"/>
                <a:cs typeface="Arial" pitchFamily="34" charset="0"/>
              </a:rPr>
              <a:t>би</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апсорбовало</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више</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фосфата</a:t>
            </a:r>
            <a:endParaRPr lang="sr-Cyrl-RS" dirty="0" smtClean="0">
              <a:effectLst/>
              <a:latin typeface="Arial" pitchFamily="34" charset="0"/>
              <a:cs typeface="Arial" pitchFamily="34" charset="0"/>
            </a:endParaRPr>
          </a:p>
          <a:p>
            <a:r>
              <a:rPr lang="en-US" dirty="0" smtClean="0">
                <a:effectLst/>
                <a:latin typeface="Arial" pitchFamily="34" charset="0"/>
                <a:cs typeface="Arial" pitchFamily="34" charset="0"/>
              </a:rPr>
              <a:t> </a:t>
            </a:r>
            <a:r>
              <a:rPr lang="en-US" dirty="0" err="1">
                <a:effectLst/>
                <a:latin typeface="Arial" pitchFamily="34" charset="0"/>
                <a:cs typeface="Arial" pitchFamily="34" charset="0"/>
              </a:rPr>
              <a:t>Пасивна</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повећава</a:t>
            </a:r>
            <a:r>
              <a:rPr lang="en-US" dirty="0">
                <a:effectLst/>
                <a:latin typeface="Arial" pitchFamily="34" charset="0"/>
                <a:cs typeface="Arial" pitchFamily="34" charset="0"/>
              </a:rPr>
              <a:t> </a:t>
            </a:r>
            <a:r>
              <a:rPr lang="en-US" dirty="0" err="1">
                <a:effectLst/>
                <a:latin typeface="Arial" pitchFamily="34" charset="0"/>
                <a:cs typeface="Arial" pitchFamily="34" charset="0"/>
              </a:rPr>
              <a:t>са</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повећањем</a:t>
            </a:r>
            <a:r>
              <a:rPr lang="en-US" dirty="0">
                <a:effectLst/>
                <a:latin typeface="Arial" pitchFamily="34" charset="0"/>
                <a:cs typeface="Arial" pitchFamily="34" charset="0"/>
              </a:rPr>
              <a:t> </a:t>
            </a:r>
            <a:r>
              <a:rPr lang="en-US" dirty="0" err="1">
                <a:effectLst/>
                <a:latin typeface="Arial" pitchFamily="34" charset="0"/>
                <a:cs typeface="Arial" pitchFamily="34" charset="0"/>
              </a:rPr>
              <a:t>количина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храни</a:t>
            </a:r>
            <a:r>
              <a:rPr lang="en-US" dirty="0">
                <a:effectLst/>
                <a:latin typeface="Arial" pitchFamily="34" charset="0"/>
                <a:cs typeface="Arial" pitchFamily="34" charset="0"/>
              </a:rPr>
              <a:t>, а </a:t>
            </a:r>
            <a:r>
              <a:rPr lang="en-US" dirty="0" err="1">
                <a:effectLst/>
                <a:latin typeface="Arial" pitchFamily="34" charset="0"/>
                <a:cs typeface="Arial" pitchFamily="34" charset="0"/>
              </a:rPr>
              <a:t>смањује</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ако</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храном</a:t>
            </a:r>
            <a:r>
              <a:rPr lang="en-US" dirty="0">
                <a:effectLst/>
                <a:latin typeface="Arial" pitchFamily="34" charset="0"/>
                <a:cs typeface="Arial" pitchFamily="34" charset="0"/>
              </a:rPr>
              <a:t> </a:t>
            </a:r>
            <a:r>
              <a:rPr lang="en-US" dirty="0" err="1">
                <a:effectLst/>
                <a:latin typeface="Arial" pitchFamily="34" charset="0"/>
                <a:cs typeface="Arial" pitchFamily="34" charset="0"/>
              </a:rPr>
              <a:t>уноси</a:t>
            </a:r>
            <a:r>
              <a:rPr lang="en-US" dirty="0">
                <a:effectLst/>
                <a:latin typeface="Arial" pitchFamily="34" charset="0"/>
                <a:cs typeface="Arial" pitchFamily="34" charset="0"/>
              </a:rPr>
              <a:t> </a:t>
            </a:r>
            <a:r>
              <a:rPr lang="en-US" dirty="0" err="1">
                <a:effectLst/>
                <a:latin typeface="Arial" pitchFamily="34" charset="0"/>
                <a:cs typeface="Arial" pitchFamily="34" charset="0"/>
              </a:rPr>
              <a:t>много</a:t>
            </a:r>
            <a:r>
              <a:rPr lang="en-US" dirty="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en-US" dirty="0">
                <a:effectLst/>
                <a:latin typeface="Arial" pitchFamily="34" charset="0"/>
                <a:cs typeface="Arial" pitchFamily="34" charset="0"/>
              </a:rPr>
              <a:t> </a:t>
            </a:r>
            <a:r>
              <a:rPr lang="en-US" dirty="0" err="1">
                <a:effectLst/>
                <a:latin typeface="Arial" pitchFamily="34" charset="0"/>
                <a:cs typeface="Arial" pitchFamily="34" charset="0"/>
              </a:rPr>
              <a:t>јер</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граде</a:t>
            </a:r>
            <a:r>
              <a:rPr lang="en-US" dirty="0">
                <a:effectLst/>
                <a:latin typeface="Arial" pitchFamily="34" charset="0"/>
                <a:cs typeface="Arial" pitchFamily="34" charset="0"/>
              </a:rPr>
              <a:t> </a:t>
            </a:r>
            <a:r>
              <a:rPr lang="en-US" dirty="0" err="1">
                <a:effectLst/>
                <a:latin typeface="Arial" pitchFamily="34" charset="0"/>
                <a:cs typeface="Arial" pitchFamily="34" charset="0"/>
              </a:rPr>
              <a:t>нерастворни</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комплекси</a:t>
            </a:r>
            <a:endParaRPr lang="sr-Latn-RS" dirty="0">
              <a:latin typeface="Arial" pitchFamily="34" charset="0"/>
              <a:cs typeface="Arial" pitchFamily="34" charset="0"/>
            </a:endParaRPr>
          </a:p>
        </p:txBody>
      </p:sp>
      <p:sp>
        <p:nvSpPr>
          <p:cNvPr id="3" name="Title 2"/>
          <p:cNvSpPr>
            <a:spLocks noGrp="1"/>
          </p:cNvSpPr>
          <p:nvPr>
            <p:ph type="title"/>
          </p:nvPr>
        </p:nvSpPr>
        <p:spPr>
          <a:xfrm>
            <a:off x="1475656" y="188640"/>
            <a:ext cx="7543800" cy="914400"/>
          </a:xfrm>
        </p:spPr>
        <p:txBody>
          <a:bodyPr/>
          <a:lstStyle/>
          <a:p>
            <a:r>
              <a:rPr lang="en-US" sz="3200" dirty="0">
                <a:effectLst/>
                <a:latin typeface="Arial" pitchFamily="34" charset="0"/>
                <a:cs typeface="Arial" pitchFamily="34" charset="0"/>
              </a:rPr>
              <a:t>МЕТАБОЛИЗАМ ФОСФАТА</a:t>
            </a:r>
            <a:r>
              <a:rPr lang="sr-Latn-RS" sz="3200" dirty="0">
                <a:effectLst/>
                <a:latin typeface="Arial" pitchFamily="34" charset="0"/>
                <a:cs typeface="Arial" pitchFamily="34" charset="0"/>
              </a:rPr>
              <a:t/>
            </a:r>
            <a:br>
              <a:rPr lang="sr-Latn-RS" sz="3200" dirty="0">
                <a:effectLst/>
                <a:latin typeface="Arial" pitchFamily="34" charset="0"/>
                <a:cs typeface="Arial" pitchFamily="34" charset="0"/>
              </a:rPr>
            </a:br>
            <a:endParaRPr lang="sr-Latn-RS" sz="3200" dirty="0">
              <a:latin typeface="Arial" pitchFamily="34" charset="0"/>
              <a:cs typeface="Arial" pitchFamily="34" charset="0"/>
            </a:endParaRPr>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836712"/>
            <a:ext cx="4943849"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51520" y="6381328"/>
            <a:ext cx="8853706" cy="153888"/>
          </a:xfrm>
          <a:prstGeom prst="rect">
            <a:avLst/>
          </a:prstGeom>
          <a:noFill/>
        </p:spPr>
        <p:txBody>
          <a:bodyPr wrap="none" rtlCol="0">
            <a:spAutoFit/>
          </a:bodyPr>
          <a:lstStyle/>
          <a:p>
            <a:r>
              <a:rPr lang="sr-Latn-RS" sz="400" dirty="0">
                <a:latin typeface="Arial" pitchFamily="34" charset="0"/>
                <a:cs typeface="Arial" pitchFamily="34" charset="0"/>
              </a:rPr>
              <a:t>https://www.google.com/search?client=firefox-b&amp;biw=1366&amp;bih=654&amp;tbm=isch&amp;sa=1&amp;ei=UYU4W6O9G4zVwQKVzoP4Bg&amp;q=phosphorus+absorption+intestinum&amp;oq=phosphorus+absorption+intestinum&amp;gs_l=img.3...279677.288152.0.288587.23.18.0.0.0.0.198.1805.9j7.16.0....0...1c.1.64.img..8.5.674...0i19k1j0i5i30i19k1j0i8i30i19k1.0.egb0BG3EKLY#imgrc=0bT_BSjPEkgVNM:</a:t>
            </a:r>
          </a:p>
        </p:txBody>
      </p:sp>
    </p:spTree>
    <p:extLst>
      <p:ext uri="{BB962C8B-B14F-4D97-AF65-F5344CB8AC3E}">
        <p14:creationId xmlns:p14="http://schemas.microsoft.com/office/powerpoint/2010/main" val="234638579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4221088"/>
            <a:ext cx="9144000" cy="2408312"/>
          </a:xfrm>
        </p:spPr>
        <p:txBody>
          <a:bodyPr>
            <a:normAutofit fontScale="85000" lnSpcReduction="20000"/>
          </a:bodyPr>
          <a:lstStyle/>
          <a:p>
            <a:r>
              <a:rPr lang="en-US" dirty="0" err="1">
                <a:effectLst/>
                <a:latin typeface="Arial" pitchFamily="34" charset="0"/>
                <a:cs typeface="Arial" pitchFamily="34" charset="0"/>
              </a:rPr>
              <a:t>Излучивање</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урином</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скоро</a:t>
            </a:r>
            <a:r>
              <a:rPr lang="en-US" dirty="0">
                <a:effectLst/>
                <a:latin typeface="Arial" pitchFamily="34" charset="0"/>
                <a:cs typeface="Arial" pitchFamily="34" charset="0"/>
              </a:rPr>
              <a:t> </a:t>
            </a:r>
            <a:r>
              <a:rPr lang="en-US" dirty="0" err="1">
                <a:effectLst/>
                <a:latin typeface="Arial" pitchFamily="34" charset="0"/>
                <a:cs typeface="Arial" pitchFamily="34" charset="0"/>
              </a:rPr>
              <a:t>једнака</a:t>
            </a:r>
            <a:r>
              <a:rPr lang="en-US" dirty="0">
                <a:effectLst/>
                <a:latin typeface="Arial" pitchFamily="34" charset="0"/>
                <a:cs typeface="Arial" pitchFamily="34" charset="0"/>
              </a:rPr>
              <a:t> </a:t>
            </a:r>
            <a:r>
              <a:rPr lang="en-US" dirty="0" err="1">
                <a:effectLst/>
                <a:latin typeface="Arial" pitchFamily="34" charset="0"/>
                <a:cs typeface="Arial" pitchFamily="34" charset="0"/>
              </a:rPr>
              <a:t>количини</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апсорбованих</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и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овај</a:t>
            </a:r>
            <a:r>
              <a:rPr lang="en-US" dirty="0">
                <a:effectLst/>
                <a:latin typeface="Arial" pitchFamily="34" charset="0"/>
                <a:cs typeface="Arial" pitchFamily="34" charset="0"/>
              </a:rPr>
              <a:t> </a:t>
            </a:r>
            <a:r>
              <a:rPr lang="en-US" dirty="0" err="1">
                <a:effectLst/>
                <a:latin typeface="Arial" pitchFamily="34" charset="0"/>
                <a:cs typeface="Arial" pitchFamily="34" charset="0"/>
              </a:rPr>
              <a:t>начин</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одржава</a:t>
            </a:r>
            <a:r>
              <a:rPr lang="en-US" dirty="0">
                <a:effectLst/>
                <a:latin typeface="Arial" pitchFamily="34" charset="0"/>
                <a:cs typeface="Arial" pitchFamily="34" charset="0"/>
              </a:rPr>
              <a:t> </a:t>
            </a:r>
            <a:r>
              <a:rPr lang="en-US" dirty="0" err="1">
                <a:effectLst/>
                <a:latin typeface="Arial" pitchFamily="34" charset="0"/>
                <a:cs typeface="Arial" pitchFamily="34" charset="0"/>
              </a:rPr>
              <a:t>нето</a:t>
            </a:r>
            <a:r>
              <a:rPr lang="en-US" dirty="0">
                <a:effectLst/>
                <a:latin typeface="Arial" pitchFamily="34" charset="0"/>
                <a:cs typeface="Arial" pitchFamily="34" charset="0"/>
              </a:rPr>
              <a:t> </a:t>
            </a:r>
            <a:r>
              <a:rPr lang="en-US" dirty="0" err="1">
                <a:effectLst/>
                <a:latin typeface="Arial" pitchFamily="34" charset="0"/>
                <a:cs typeface="Arial" pitchFamily="34" charset="0"/>
              </a:rPr>
              <a:t>равнотежа</a:t>
            </a:r>
            <a:r>
              <a:rPr lang="en-US" dirty="0">
                <a:effectLst/>
                <a:latin typeface="Arial" pitchFamily="34" charset="0"/>
                <a:cs typeface="Arial" pitchFamily="34" charset="0"/>
              </a:rPr>
              <a:t>. </a:t>
            </a:r>
            <a:r>
              <a:rPr lang="en-US" dirty="0" err="1">
                <a:effectLst/>
                <a:latin typeface="Arial" pitchFamily="34" charset="0"/>
                <a:cs typeface="Arial" pitchFamily="34" charset="0"/>
              </a:rPr>
              <a:t>Реапсорпција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проксималним</a:t>
            </a:r>
            <a:r>
              <a:rPr lang="en-US" dirty="0">
                <a:effectLst/>
                <a:latin typeface="Arial" pitchFamily="34" charset="0"/>
                <a:cs typeface="Arial" pitchFamily="34" charset="0"/>
              </a:rPr>
              <a:t> </a:t>
            </a:r>
            <a:r>
              <a:rPr lang="en-US" dirty="0" err="1">
                <a:effectLst/>
                <a:latin typeface="Arial" pitchFamily="34" charset="0"/>
                <a:cs typeface="Arial" pitchFamily="34" charset="0"/>
              </a:rPr>
              <a:t>тубулима</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одвија се </a:t>
            </a:r>
            <a:r>
              <a:rPr lang="en-US" dirty="0" err="1" smtClean="0">
                <a:effectLst/>
                <a:latin typeface="Arial" pitchFamily="34" charset="0"/>
                <a:cs typeface="Arial" pitchFamily="34" charset="0"/>
              </a:rPr>
              <a:t>помоћ</a:t>
            </a:r>
            <a:r>
              <a:rPr lang="sr-Cyrl-RS" dirty="0" smtClean="0">
                <a:effectLst/>
                <a:latin typeface="Arial" pitchFamily="34" charset="0"/>
                <a:cs typeface="Arial" pitchFamily="34" charset="0"/>
              </a:rPr>
              <a:t>у</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N</a:t>
            </a:r>
            <a:r>
              <a:rPr lang="en-US" dirty="0" err="1" smtClean="0">
                <a:effectLst/>
                <a:latin typeface="Arial" pitchFamily="34" charset="0"/>
                <a:cs typeface="Arial" pitchFamily="34" charset="0"/>
              </a:rPr>
              <a:t>а</a:t>
            </a:r>
            <a:r>
              <a:rPr lang="en-US" dirty="0">
                <a:effectLst/>
                <a:latin typeface="Arial" pitchFamily="34" charset="0"/>
                <a:cs typeface="Arial" pitchFamily="34" charset="0"/>
              </a:rPr>
              <a:t>+/</a:t>
            </a:r>
            <a:r>
              <a:rPr lang="en-US" dirty="0" err="1" smtClean="0">
                <a:effectLst/>
                <a:latin typeface="Arial" pitchFamily="34" charset="0"/>
                <a:cs typeface="Arial" pitchFamily="34" charset="0"/>
              </a:rPr>
              <a:t>Пр</a:t>
            </a:r>
            <a:r>
              <a:rPr lang="en-US" dirty="0" smtClean="0">
                <a:effectLst/>
                <a:latin typeface="Arial" pitchFamily="34" charset="0"/>
                <a:cs typeface="Arial" pitchFamily="34" charset="0"/>
              </a:rPr>
              <a:t> </a:t>
            </a:r>
            <a:r>
              <a:rPr lang="en-US" dirty="0" err="1" smtClean="0">
                <a:effectLst/>
                <a:latin typeface="Arial" pitchFamily="34" charset="0"/>
                <a:cs typeface="Arial" pitchFamily="34" charset="0"/>
              </a:rPr>
              <a:t>симпортера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који</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налази</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луминалној</a:t>
            </a:r>
            <a:r>
              <a:rPr lang="en-US" dirty="0">
                <a:effectLst/>
                <a:latin typeface="Arial" pitchFamily="34" charset="0"/>
                <a:cs typeface="Arial" pitchFamily="34" charset="0"/>
              </a:rPr>
              <a:t> </a:t>
            </a:r>
            <a:r>
              <a:rPr lang="en-US" dirty="0" err="1">
                <a:effectLst/>
                <a:latin typeface="Arial" pitchFamily="34" charset="0"/>
                <a:cs typeface="Arial" pitchFamily="34" charset="0"/>
              </a:rPr>
              <a:t>страни</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мембране</a:t>
            </a:r>
            <a:r>
              <a:rPr lang="sr-Cyrl-RS" dirty="0" smtClean="0">
                <a:effectLst/>
                <a:latin typeface="Arial" pitchFamily="34" charset="0"/>
                <a:cs typeface="Arial" pitchFamily="34" charset="0"/>
              </a:rPr>
              <a:t>. </a:t>
            </a:r>
            <a:r>
              <a:rPr lang="en-US" dirty="0" err="1" smtClean="0">
                <a:effectLst/>
                <a:latin typeface="Arial" pitchFamily="34" charset="0"/>
                <a:cs typeface="Arial" pitchFamily="34" charset="0"/>
              </a:rPr>
              <a:t>Градијент</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натријума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одржава</a:t>
            </a:r>
            <a:r>
              <a:rPr lang="en-US" dirty="0">
                <a:effectLst/>
                <a:latin typeface="Arial" pitchFamily="34" charset="0"/>
                <a:cs typeface="Arial" pitchFamily="34" charset="0"/>
              </a:rPr>
              <a:t> </a:t>
            </a:r>
            <a:r>
              <a:rPr lang="en-US" dirty="0" err="1">
                <a:effectLst/>
                <a:latin typeface="Arial" pitchFamily="34" charset="0"/>
                <a:cs typeface="Arial" pitchFamily="34" charset="0"/>
              </a:rPr>
              <a:t>уз</a:t>
            </a:r>
            <a:r>
              <a:rPr lang="en-US" dirty="0">
                <a:effectLst/>
                <a:latin typeface="Arial" pitchFamily="34" charset="0"/>
                <a:cs typeface="Arial" pitchFamily="34" charset="0"/>
              </a:rPr>
              <a:t> </a:t>
            </a:r>
            <a:r>
              <a:rPr lang="en-US" dirty="0" err="1">
                <a:effectLst/>
                <a:latin typeface="Arial" pitchFamily="34" charset="0"/>
                <a:cs typeface="Arial" pitchFamily="34" charset="0"/>
              </a:rPr>
              <a:t>помоћ</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Nа</a:t>
            </a:r>
            <a:r>
              <a:rPr lang="en-US" dirty="0">
                <a:effectLst/>
                <a:latin typeface="Arial" pitchFamily="34" charset="0"/>
                <a:cs typeface="Arial" pitchFamily="34" charset="0"/>
              </a:rPr>
              <a:t>+-К+-</a:t>
            </a:r>
            <a:r>
              <a:rPr lang="en-US" dirty="0" smtClean="0">
                <a:effectLst/>
                <a:latin typeface="Arial" pitchFamily="34" charset="0"/>
                <a:cs typeface="Arial" pitchFamily="34" charset="0"/>
              </a:rPr>
              <a:t>АТP-</a:t>
            </a:r>
            <a:r>
              <a:rPr lang="en-US" dirty="0" err="1" smtClean="0">
                <a:effectLst/>
                <a:latin typeface="Arial" pitchFamily="34" charset="0"/>
                <a:cs typeface="Arial" pitchFamily="34" charset="0"/>
              </a:rPr>
              <a:t>азе</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која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налази</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базолатералној</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мембрани</a:t>
            </a:r>
            <a:endParaRPr lang="en-US" dirty="0" smtClean="0">
              <a:effectLst/>
              <a:latin typeface="Arial" pitchFamily="34" charset="0"/>
              <a:cs typeface="Arial" pitchFamily="34" charset="0"/>
            </a:endParaRPr>
          </a:p>
          <a:p>
            <a:r>
              <a:rPr lang="en-US" dirty="0" smtClean="0">
                <a:effectLst/>
                <a:latin typeface="Arial" pitchFamily="34" charset="0"/>
                <a:cs typeface="Arial" pitchFamily="34" charset="0"/>
              </a:rPr>
              <a:t> </a:t>
            </a:r>
            <a:r>
              <a:rPr lang="en-US" dirty="0" err="1">
                <a:effectLst/>
                <a:latin typeface="Arial" pitchFamily="34" charset="0"/>
                <a:cs typeface="Arial" pitchFamily="34" charset="0"/>
              </a:rPr>
              <a:t>Реапсорпцију</a:t>
            </a:r>
            <a:r>
              <a:rPr lang="en-US" dirty="0">
                <a:effectLst/>
                <a:latin typeface="Arial" pitchFamily="34" charset="0"/>
                <a:cs typeface="Arial" pitchFamily="34" charset="0"/>
              </a:rPr>
              <a:t> у </a:t>
            </a:r>
            <a:r>
              <a:rPr lang="en-US" dirty="0" err="1">
                <a:effectLst/>
                <a:latin typeface="Arial" pitchFamily="34" charset="0"/>
                <a:cs typeface="Arial" pitchFamily="34" charset="0"/>
              </a:rPr>
              <a:t>проксималним</a:t>
            </a:r>
            <a:r>
              <a:rPr lang="en-US" dirty="0">
                <a:effectLst/>
                <a:latin typeface="Arial" pitchFamily="34" charset="0"/>
                <a:cs typeface="Arial" pitchFamily="34" charset="0"/>
              </a:rPr>
              <a:t> </a:t>
            </a:r>
            <a:r>
              <a:rPr lang="en-US" dirty="0" err="1">
                <a:effectLst/>
                <a:latin typeface="Arial" pitchFamily="34" charset="0"/>
                <a:cs typeface="Arial" pitchFamily="34" charset="0"/>
              </a:rPr>
              <a:t>тубулима</a:t>
            </a:r>
            <a:r>
              <a:rPr lang="en-US" dirty="0">
                <a:effectLst/>
                <a:latin typeface="Arial" pitchFamily="34" charset="0"/>
                <a:cs typeface="Arial" pitchFamily="34" charset="0"/>
              </a:rPr>
              <a:t> </a:t>
            </a:r>
            <a:r>
              <a:rPr lang="en-US" dirty="0" err="1">
                <a:effectLst/>
                <a:latin typeface="Arial" pitchFamily="34" charset="0"/>
                <a:cs typeface="Arial" pitchFamily="34" charset="0"/>
              </a:rPr>
              <a:t>смањују</a:t>
            </a:r>
            <a:r>
              <a:rPr lang="en-US" dirty="0">
                <a:effectLst/>
                <a:latin typeface="Arial" pitchFamily="34" charset="0"/>
                <a:cs typeface="Arial" pitchFamily="34" charset="0"/>
              </a:rPr>
              <a:t> </a:t>
            </a:r>
            <a:r>
              <a:rPr lang="en-US" dirty="0" err="1">
                <a:effectLst/>
                <a:latin typeface="Arial" pitchFamily="34" charset="0"/>
                <a:cs typeface="Arial" pitchFamily="34" charset="0"/>
              </a:rPr>
              <a:t>висок</a:t>
            </a:r>
            <a:r>
              <a:rPr lang="en-US" dirty="0">
                <a:effectLst/>
                <a:latin typeface="Arial" pitchFamily="34" charset="0"/>
                <a:cs typeface="Arial" pitchFamily="34" charset="0"/>
              </a:rPr>
              <a:t> </a:t>
            </a:r>
            <a:r>
              <a:rPr lang="en-US" dirty="0" err="1">
                <a:effectLst/>
                <a:latin typeface="Arial" pitchFamily="34" charset="0"/>
                <a:cs typeface="Arial" pitchFamily="34" charset="0"/>
              </a:rPr>
              <a:t>садржај</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храни</a:t>
            </a:r>
            <a:r>
              <a:rPr lang="en-US" dirty="0">
                <a:effectLst/>
                <a:latin typeface="Arial" pitchFamily="34" charset="0"/>
                <a:cs typeface="Arial" pitchFamily="34" charset="0"/>
              </a:rPr>
              <a:t>, </a:t>
            </a:r>
            <a:r>
              <a:rPr lang="en-US" dirty="0" err="1">
                <a:effectLst/>
                <a:latin typeface="Arial" pitchFamily="34" charset="0"/>
                <a:cs typeface="Arial" pitchFamily="34" charset="0"/>
              </a:rPr>
              <a:t>паратироидни</a:t>
            </a:r>
            <a:r>
              <a:rPr lang="en-US" dirty="0">
                <a:effectLst/>
                <a:latin typeface="Arial" pitchFamily="34" charset="0"/>
                <a:cs typeface="Arial" pitchFamily="34" charset="0"/>
              </a:rPr>
              <a:t> </a:t>
            </a:r>
            <a:r>
              <a:rPr lang="en-US" dirty="0" err="1">
                <a:effectLst/>
                <a:latin typeface="Arial" pitchFamily="34" charset="0"/>
                <a:cs typeface="Arial" pitchFamily="34" charset="0"/>
              </a:rPr>
              <a:t>хормон</a:t>
            </a:r>
            <a:r>
              <a:rPr lang="en-US" dirty="0">
                <a:effectLst/>
                <a:latin typeface="Arial" pitchFamily="34" charset="0"/>
                <a:cs typeface="Arial" pitchFamily="34" charset="0"/>
              </a:rPr>
              <a:t>, </a:t>
            </a:r>
            <a:r>
              <a:rPr lang="en-US" dirty="0" err="1">
                <a:effectLst/>
                <a:latin typeface="Arial" pitchFamily="34" charset="0"/>
                <a:cs typeface="Arial" pitchFamily="34" charset="0"/>
              </a:rPr>
              <a:t>глукокортикоиди</a:t>
            </a:r>
            <a:r>
              <a:rPr lang="en-US" dirty="0">
                <a:effectLst/>
                <a:latin typeface="Arial" pitchFamily="34" charset="0"/>
                <a:cs typeface="Arial" pitchFamily="34" charset="0"/>
              </a:rPr>
              <a:t>, </a:t>
            </a:r>
            <a:r>
              <a:rPr lang="en-US" dirty="0" err="1">
                <a:effectLst/>
                <a:latin typeface="Arial" pitchFamily="34" charset="0"/>
                <a:cs typeface="Arial" pitchFamily="34" charset="0"/>
              </a:rPr>
              <a:t>хронична</a:t>
            </a:r>
            <a:r>
              <a:rPr lang="en-US" dirty="0">
                <a:effectLst/>
                <a:latin typeface="Arial" pitchFamily="34" charset="0"/>
                <a:cs typeface="Arial" pitchFamily="34" charset="0"/>
              </a:rPr>
              <a:t> </a:t>
            </a:r>
            <a:r>
              <a:rPr lang="en-US" dirty="0" err="1">
                <a:effectLst/>
                <a:latin typeface="Arial" pitchFamily="34" charset="0"/>
                <a:cs typeface="Arial" pitchFamily="34" charset="0"/>
              </a:rPr>
              <a:t>метаболичка</a:t>
            </a:r>
            <a:r>
              <a:rPr lang="en-US" dirty="0">
                <a:effectLst/>
                <a:latin typeface="Arial" pitchFamily="34" charset="0"/>
                <a:cs typeface="Arial" pitchFamily="34" charset="0"/>
              </a:rPr>
              <a:t> </a:t>
            </a:r>
            <a:r>
              <a:rPr lang="en-US" dirty="0" err="1">
                <a:effectLst/>
                <a:latin typeface="Arial" pitchFamily="34" charset="0"/>
                <a:cs typeface="Arial" pitchFamily="34" charset="0"/>
              </a:rPr>
              <a:t>ацидоза</a:t>
            </a:r>
            <a:r>
              <a:rPr lang="en-US" dirty="0">
                <a:effectLst/>
                <a:latin typeface="Arial" pitchFamily="34" charset="0"/>
                <a:cs typeface="Arial" pitchFamily="34" charset="0"/>
              </a:rPr>
              <a:t> и </a:t>
            </a:r>
            <a:r>
              <a:rPr lang="en-US" dirty="0" err="1">
                <a:effectLst/>
                <a:latin typeface="Arial" pitchFamily="34" charset="0"/>
                <a:cs typeface="Arial" pitchFamily="34" charset="0"/>
              </a:rPr>
              <a:t>акутна</a:t>
            </a:r>
            <a:r>
              <a:rPr lang="en-US" dirty="0">
                <a:effectLst/>
                <a:latin typeface="Arial" pitchFamily="34" charset="0"/>
                <a:cs typeface="Arial" pitchFamily="34" charset="0"/>
              </a:rPr>
              <a:t> </a:t>
            </a:r>
            <a:r>
              <a:rPr lang="en-US" dirty="0" err="1">
                <a:effectLst/>
                <a:latin typeface="Arial" pitchFamily="34" charset="0"/>
                <a:cs typeface="Arial" pitchFamily="34" charset="0"/>
              </a:rPr>
              <a:t>респираторна</a:t>
            </a:r>
            <a:r>
              <a:rPr lang="en-US" dirty="0">
                <a:effectLst/>
                <a:latin typeface="Arial" pitchFamily="34" charset="0"/>
                <a:cs typeface="Arial" pitchFamily="34" charset="0"/>
              </a:rPr>
              <a:t> </a:t>
            </a:r>
            <a:r>
              <a:rPr lang="en-US" dirty="0" err="1">
                <a:effectLst/>
                <a:latin typeface="Arial" pitchFamily="34" charset="0"/>
                <a:cs typeface="Arial" pitchFamily="34" charset="0"/>
              </a:rPr>
              <a:t>ацидоза</a:t>
            </a:r>
            <a:r>
              <a:rPr lang="en-US" dirty="0">
                <a:effectLst/>
                <a:latin typeface="Arial" pitchFamily="34" charset="0"/>
                <a:cs typeface="Arial" pitchFamily="34" charset="0"/>
              </a:rPr>
              <a:t>, </a:t>
            </a:r>
            <a:r>
              <a:rPr lang="en-US" dirty="0" err="1">
                <a:effectLst/>
                <a:latin typeface="Arial" pitchFamily="34" charset="0"/>
                <a:cs typeface="Arial" pitchFamily="34" charset="0"/>
              </a:rPr>
              <a:t>хиперкалцемија</a:t>
            </a:r>
            <a:r>
              <a:rPr lang="en-US" dirty="0">
                <a:effectLst/>
                <a:latin typeface="Arial" pitchFamily="34" charset="0"/>
                <a:cs typeface="Arial" pitchFamily="34" charset="0"/>
              </a:rPr>
              <a:t> и </a:t>
            </a:r>
            <a:r>
              <a:rPr lang="en-US" dirty="0" err="1">
                <a:effectLst/>
                <a:latin typeface="Arial" pitchFamily="34" charset="0"/>
                <a:cs typeface="Arial" pitchFamily="34" charset="0"/>
              </a:rPr>
              <a:t>неки</a:t>
            </a:r>
            <a:r>
              <a:rPr lang="en-US" dirty="0">
                <a:effectLst/>
                <a:latin typeface="Arial" pitchFamily="34" charset="0"/>
                <a:cs typeface="Arial" pitchFamily="34" charset="0"/>
              </a:rPr>
              <a:t> </a:t>
            </a:r>
            <a:r>
              <a:rPr lang="en-US" dirty="0" err="1">
                <a:effectLst/>
                <a:latin typeface="Arial" pitchFamily="34" charset="0"/>
                <a:cs typeface="Arial" pitchFamily="34" charset="0"/>
              </a:rPr>
              <a:t>диуретици</a:t>
            </a:r>
            <a:r>
              <a:rPr lang="en-US" dirty="0">
                <a:effectLst/>
                <a:latin typeface="Arial" pitchFamily="34" charset="0"/>
                <a:cs typeface="Arial" pitchFamily="34" charset="0"/>
              </a:rPr>
              <a:t>, а </a:t>
            </a:r>
            <a:r>
              <a:rPr lang="en-US" dirty="0" err="1">
                <a:effectLst/>
                <a:latin typeface="Arial" pitchFamily="34" charset="0"/>
                <a:cs typeface="Arial" pitchFamily="34" charset="0"/>
              </a:rPr>
              <a:t>повећавају</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низак</a:t>
            </a:r>
            <a:r>
              <a:rPr lang="en-US" dirty="0">
                <a:effectLst/>
                <a:latin typeface="Arial" pitchFamily="34" charset="0"/>
                <a:cs typeface="Arial" pitchFamily="34" charset="0"/>
              </a:rPr>
              <a:t> </a:t>
            </a:r>
            <a:r>
              <a:rPr lang="en-US" dirty="0" err="1">
                <a:effectLst/>
                <a:latin typeface="Arial" pitchFamily="34" charset="0"/>
                <a:cs typeface="Arial" pitchFamily="34" charset="0"/>
              </a:rPr>
              <a:t>садржај</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храни</a:t>
            </a:r>
            <a:r>
              <a:rPr lang="en-US" dirty="0">
                <a:effectLst/>
                <a:latin typeface="Arial" pitchFamily="34" charset="0"/>
                <a:cs typeface="Arial" pitchFamily="34" charset="0"/>
              </a:rPr>
              <a:t>, </a:t>
            </a:r>
            <a:r>
              <a:rPr lang="en-US" dirty="0" smtClean="0">
                <a:effectLst/>
                <a:latin typeface="Arial" pitchFamily="34" charset="0"/>
                <a:cs typeface="Arial" pitchFamily="34" charset="0"/>
              </a:rPr>
              <a:t>1,25(ОH)2D3 </a:t>
            </a:r>
            <a:r>
              <a:rPr lang="en-US" dirty="0" err="1">
                <a:effectLst/>
                <a:latin typeface="Arial" pitchFamily="34" charset="0"/>
                <a:cs typeface="Arial" pitchFamily="34" charset="0"/>
              </a:rPr>
              <a:t>хормон</a:t>
            </a:r>
            <a:r>
              <a:rPr lang="en-US" dirty="0">
                <a:effectLst/>
                <a:latin typeface="Arial" pitchFamily="34" charset="0"/>
                <a:cs typeface="Arial" pitchFamily="34" charset="0"/>
              </a:rPr>
              <a:t> </a:t>
            </a:r>
            <a:r>
              <a:rPr lang="en-US" dirty="0" err="1">
                <a:effectLst/>
                <a:latin typeface="Arial" pitchFamily="34" charset="0"/>
                <a:cs typeface="Arial" pitchFamily="34" charset="0"/>
              </a:rPr>
              <a:t>раста</a:t>
            </a:r>
            <a:r>
              <a:rPr lang="en-US" dirty="0">
                <a:effectLst/>
                <a:latin typeface="Arial" pitchFamily="34" charset="0"/>
                <a:cs typeface="Arial" pitchFamily="34" charset="0"/>
              </a:rPr>
              <a:t>, </a:t>
            </a:r>
            <a:r>
              <a:rPr lang="en-US" dirty="0" err="1">
                <a:effectLst/>
                <a:latin typeface="Arial" pitchFamily="34" charset="0"/>
                <a:cs typeface="Arial" pitchFamily="34" charset="0"/>
              </a:rPr>
              <a:t>инсулин</a:t>
            </a:r>
            <a:r>
              <a:rPr lang="en-US" dirty="0">
                <a:effectLst/>
                <a:latin typeface="Arial" pitchFamily="34" charset="0"/>
                <a:cs typeface="Arial" pitchFamily="34" charset="0"/>
              </a:rPr>
              <a:t>, </a:t>
            </a:r>
            <a:r>
              <a:rPr lang="en-US" dirty="0" err="1">
                <a:effectLst/>
                <a:latin typeface="Arial" pitchFamily="34" charset="0"/>
                <a:cs typeface="Arial" pitchFamily="34" charset="0"/>
              </a:rPr>
              <a:t>тироидни</a:t>
            </a:r>
            <a:r>
              <a:rPr lang="en-US" dirty="0">
                <a:effectLst/>
                <a:latin typeface="Arial" pitchFamily="34" charset="0"/>
                <a:cs typeface="Arial" pitchFamily="34" charset="0"/>
              </a:rPr>
              <a:t> </a:t>
            </a:r>
            <a:r>
              <a:rPr lang="en-US" dirty="0" err="1">
                <a:effectLst/>
                <a:latin typeface="Arial" pitchFamily="34" charset="0"/>
                <a:cs typeface="Arial" pitchFamily="34" charset="0"/>
              </a:rPr>
              <a:t>хормон</a:t>
            </a:r>
            <a:r>
              <a:rPr lang="en-US" dirty="0">
                <a:effectLst/>
                <a:latin typeface="Arial" pitchFamily="34" charset="0"/>
                <a:cs typeface="Arial" pitchFamily="34" charset="0"/>
              </a:rPr>
              <a:t>, </a:t>
            </a:r>
            <a:r>
              <a:rPr lang="en-US" dirty="0" err="1">
                <a:effectLst/>
                <a:latin typeface="Arial" pitchFamily="34" charset="0"/>
                <a:cs typeface="Arial" pitchFamily="34" charset="0"/>
              </a:rPr>
              <a:t>хронична</a:t>
            </a:r>
            <a:r>
              <a:rPr lang="en-US" dirty="0">
                <a:effectLst/>
                <a:latin typeface="Arial" pitchFamily="34" charset="0"/>
                <a:cs typeface="Arial" pitchFamily="34" charset="0"/>
              </a:rPr>
              <a:t> </a:t>
            </a:r>
            <a:r>
              <a:rPr lang="en-US" dirty="0" err="1">
                <a:effectLst/>
                <a:latin typeface="Arial" pitchFamily="34" charset="0"/>
                <a:cs typeface="Arial" pitchFamily="34" charset="0"/>
              </a:rPr>
              <a:t>метаболичка</a:t>
            </a:r>
            <a:r>
              <a:rPr lang="en-US" dirty="0">
                <a:effectLst/>
                <a:latin typeface="Arial" pitchFamily="34" charset="0"/>
                <a:cs typeface="Arial" pitchFamily="34" charset="0"/>
              </a:rPr>
              <a:t> </a:t>
            </a:r>
            <a:r>
              <a:rPr lang="en-US" dirty="0" err="1">
                <a:effectLst/>
                <a:latin typeface="Arial" pitchFamily="34" charset="0"/>
                <a:cs typeface="Arial" pitchFamily="34" charset="0"/>
              </a:rPr>
              <a:t>алкалоза</a:t>
            </a:r>
            <a:r>
              <a:rPr lang="en-US" dirty="0">
                <a:effectLst/>
                <a:latin typeface="Arial" pitchFamily="34" charset="0"/>
                <a:cs typeface="Arial" pitchFamily="34" charset="0"/>
              </a:rPr>
              <a:t> и </a:t>
            </a:r>
            <a:r>
              <a:rPr lang="en-US" dirty="0" err="1">
                <a:effectLst/>
                <a:latin typeface="Arial" pitchFamily="34" charset="0"/>
                <a:cs typeface="Arial" pitchFamily="34" charset="0"/>
              </a:rPr>
              <a:t>висок</a:t>
            </a:r>
            <a:r>
              <a:rPr lang="en-US" dirty="0">
                <a:effectLst/>
                <a:latin typeface="Arial" pitchFamily="34" charset="0"/>
                <a:cs typeface="Arial" pitchFamily="34" charset="0"/>
              </a:rPr>
              <a:t> </a:t>
            </a:r>
            <a:r>
              <a:rPr lang="en-US" dirty="0" err="1">
                <a:effectLst/>
                <a:latin typeface="Arial" pitchFamily="34" charset="0"/>
                <a:cs typeface="Arial" pitchFamily="34" charset="0"/>
              </a:rPr>
              <a:t>садржај</a:t>
            </a:r>
            <a:r>
              <a:rPr lang="en-US" dirty="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en-US" dirty="0">
                <a:effectLst/>
                <a:latin typeface="Arial" pitchFamily="34" charset="0"/>
                <a:cs typeface="Arial" pitchFamily="34" charset="0"/>
              </a:rPr>
              <a:t> у </a:t>
            </a:r>
            <a:r>
              <a:rPr lang="en-US" dirty="0" err="1" smtClean="0">
                <a:effectLst/>
                <a:latin typeface="Arial" pitchFamily="34" charset="0"/>
                <a:cs typeface="Arial" pitchFamily="34" charset="0"/>
              </a:rPr>
              <a:t>храни</a:t>
            </a:r>
            <a:endParaRPr lang="sr-Latn-RS" dirty="0">
              <a:effectLst/>
              <a:latin typeface="Arial" pitchFamily="34" charset="0"/>
              <a:cs typeface="Arial" pitchFamily="34" charset="0"/>
            </a:endParaRPr>
          </a:p>
          <a:p>
            <a:endParaRPr lang="sr-Latn-RS" dirty="0">
              <a:latin typeface="Arial" pitchFamily="34" charset="0"/>
              <a:cs typeface="Arial" pitchFamily="34" charset="0"/>
            </a:endParaRPr>
          </a:p>
        </p:txBody>
      </p:sp>
      <p:sp>
        <p:nvSpPr>
          <p:cNvPr id="3" name="Title 2"/>
          <p:cNvSpPr>
            <a:spLocks noGrp="1"/>
          </p:cNvSpPr>
          <p:nvPr>
            <p:ph type="title"/>
          </p:nvPr>
        </p:nvSpPr>
        <p:spPr>
          <a:xfrm>
            <a:off x="467544" y="116632"/>
            <a:ext cx="9145016" cy="914400"/>
          </a:xfrm>
        </p:spPr>
        <p:txBody>
          <a:bodyPr/>
          <a:lstStyle/>
          <a:p>
            <a:r>
              <a:rPr lang="en-US" sz="2800" dirty="0" err="1">
                <a:effectLst/>
                <a:latin typeface="Arial" pitchFamily="34" charset="0"/>
                <a:cs typeface="Arial" pitchFamily="34" charset="0"/>
              </a:rPr>
              <a:t>Реапсорпција</a:t>
            </a:r>
            <a:r>
              <a:rPr lang="en-US" sz="2800" dirty="0">
                <a:effectLst/>
                <a:latin typeface="Arial" pitchFamily="34" charset="0"/>
                <a:cs typeface="Arial" pitchFamily="34" charset="0"/>
              </a:rPr>
              <a:t> и </a:t>
            </a:r>
            <a:r>
              <a:rPr lang="en-US" sz="2800" dirty="0" err="1">
                <a:effectLst/>
                <a:latin typeface="Arial" pitchFamily="34" charset="0"/>
                <a:cs typeface="Arial" pitchFamily="34" charset="0"/>
              </a:rPr>
              <a:t>излучивање</a:t>
            </a:r>
            <a:r>
              <a:rPr lang="en-US" sz="2800" dirty="0">
                <a:effectLst/>
                <a:latin typeface="Arial" pitchFamily="34" charset="0"/>
                <a:cs typeface="Arial" pitchFamily="34" charset="0"/>
              </a:rPr>
              <a:t> </a:t>
            </a:r>
            <a:r>
              <a:rPr lang="en-US" sz="2800" dirty="0" err="1">
                <a:effectLst/>
                <a:latin typeface="Arial" pitchFamily="34" charset="0"/>
                <a:cs typeface="Arial" pitchFamily="34" charset="0"/>
              </a:rPr>
              <a:t>фосфата</a:t>
            </a:r>
            <a:r>
              <a:rPr lang="en-US" sz="2800" dirty="0">
                <a:effectLst/>
                <a:latin typeface="Arial" pitchFamily="34" charset="0"/>
                <a:cs typeface="Arial" pitchFamily="34" charset="0"/>
              </a:rPr>
              <a:t> </a:t>
            </a:r>
            <a:r>
              <a:rPr lang="en-US" sz="2800" dirty="0" err="1">
                <a:effectLst/>
                <a:latin typeface="Arial" pitchFamily="34" charset="0"/>
                <a:cs typeface="Arial" pitchFamily="34" charset="0"/>
              </a:rPr>
              <a:t>бубрезима</a:t>
            </a:r>
            <a:r>
              <a:rPr lang="sr-Latn-RS" sz="2800" dirty="0">
                <a:effectLst/>
                <a:latin typeface="Arial" pitchFamily="34" charset="0"/>
                <a:cs typeface="Arial" pitchFamily="34" charset="0"/>
              </a:rPr>
              <a:t/>
            </a:r>
            <a:br>
              <a:rPr lang="sr-Latn-RS" sz="2800" dirty="0">
                <a:effectLst/>
                <a:latin typeface="Arial" pitchFamily="34" charset="0"/>
                <a:cs typeface="Arial" pitchFamily="34" charset="0"/>
              </a:rPr>
            </a:br>
            <a:endParaRPr lang="sr-Latn-RS" sz="2800" dirty="0">
              <a:latin typeface="Arial" pitchFamily="34" charset="0"/>
              <a:cs typeface="Arial" pitchFamily="34" charset="0"/>
            </a:endParaRPr>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88840" y="764704"/>
            <a:ext cx="4959424" cy="32856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0" y="6597352"/>
            <a:ext cx="7922362" cy="153888"/>
          </a:xfrm>
          <a:prstGeom prst="rect">
            <a:avLst/>
          </a:prstGeom>
          <a:noFill/>
        </p:spPr>
        <p:txBody>
          <a:bodyPr wrap="none" rtlCol="0">
            <a:spAutoFit/>
          </a:bodyPr>
          <a:lstStyle/>
          <a:p>
            <a:r>
              <a:rPr lang="sr-Latn-RS" sz="400" dirty="0">
                <a:latin typeface="Arial" pitchFamily="34" charset="0"/>
                <a:cs typeface="Arial" pitchFamily="34" charset="0"/>
              </a:rPr>
              <a:t>https://www.google.com/search?client=firefox-b&amp;biw=1366&amp;bih=654&amp;tbm=isch&amp;sa=1&amp;ei=c4Y4W4nrA4P6wAK_27m4Bw&amp;q=phosphorus+reabsorption+kidney&amp;oq=phosphorus+reabsorption+kidney&amp;gs_l=img.3...178166.185354.0.185778.18.18.0.0.0.0.92.1360.18.18.0....0...1c.1.64.img..0.0.0....0.lCY7abHNJ8g#imgrc=-sdCB_HRVpcehM:</a:t>
            </a:r>
          </a:p>
        </p:txBody>
      </p:sp>
    </p:spTree>
    <p:extLst>
      <p:ext uri="{BB962C8B-B14F-4D97-AF65-F5344CB8AC3E}">
        <p14:creationId xmlns:p14="http://schemas.microsoft.com/office/powerpoint/2010/main" val="117767296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4797152"/>
            <a:ext cx="9144000" cy="1832248"/>
          </a:xfrm>
        </p:spPr>
        <p:txBody>
          <a:bodyPr>
            <a:normAutofit fontScale="70000" lnSpcReduction="20000"/>
          </a:bodyPr>
          <a:lstStyle/>
          <a:p>
            <a:r>
              <a:rPr lang="en-US" dirty="0">
                <a:effectLst/>
                <a:latin typeface="Arial" pitchFamily="34" charset="0"/>
                <a:cs typeface="Arial" pitchFamily="34" charset="0"/>
              </a:rPr>
              <a:t>У </a:t>
            </a:r>
            <a:r>
              <a:rPr lang="en-US" dirty="0" err="1">
                <a:effectLst/>
                <a:latin typeface="Arial" pitchFamily="34" charset="0"/>
                <a:cs typeface="Arial" pitchFamily="34" charset="0"/>
              </a:rPr>
              <a:t>регулацији</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учествују</a:t>
            </a:r>
            <a:r>
              <a:rPr lang="en-US" dirty="0">
                <a:effectLst/>
                <a:latin typeface="Arial" pitchFamily="34" charset="0"/>
                <a:cs typeface="Arial" pitchFamily="34" charset="0"/>
              </a:rPr>
              <a:t> </a:t>
            </a:r>
            <a:r>
              <a:rPr lang="en-US" dirty="0" smtClean="0">
                <a:effectLst/>
                <a:latin typeface="Arial" pitchFamily="34" charset="0"/>
                <a:cs typeface="Arial" pitchFamily="34" charset="0"/>
              </a:rPr>
              <a:t>1,25(ОH)2D3 </a:t>
            </a:r>
            <a:r>
              <a:rPr lang="en-US" dirty="0">
                <a:effectLst/>
                <a:latin typeface="Arial" pitchFamily="34" charset="0"/>
                <a:cs typeface="Arial" pitchFamily="34" charset="0"/>
              </a:rPr>
              <a:t>и </a:t>
            </a:r>
            <a:r>
              <a:rPr lang="en-US" dirty="0" err="1">
                <a:effectLst/>
                <a:latin typeface="Arial" pitchFamily="34" charset="0"/>
                <a:cs typeface="Arial" pitchFamily="34" charset="0"/>
              </a:rPr>
              <a:t>паратироидни</a:t>
            </a:r>
            <a:r>
              <a:rPr lang="en-US" dirty="0">
                <a:effectLst/>
                <a:latin typeface="Arial" pitchFamily="34" charset="0"/>
                <a:cs typeface="Arial" pitchFamily="34" charset="0"/>
              </a:rPr>
              <a:t> </a:t>
            </a:r>
            <a:r>
              <a:rPr lang="en-US" dirty="0" err="1">
                <a:effectLst/>
                <a:latin typeface="Arial" pitchFamily="34" charset="0"/>
                <a:cs typeface="Arial" pitchFamily="34" charset="0"/>
              </a:rPr>
              <a:t>хормон</a:t>
            </a:r>
            <a:r>
              <a:rPr lang="en-US" dirty="0">
                <a:effectLst/>
                <a:latin typeface="Arial" pitchFamily="34" charset="0"/>
                <a:cs typeface="Arial" pitchFamily="34" charset="0"/>
              </a:rPr>
              <a:t>. </a:t>
            </a:r>
            <a:r>
              <a:rPr lang="en-US" dirty="0" smtClean="0">
                <a:effectLst/>
                <a:latin typeface="Arial" pitchFamily="34" charset="0"/>
                <a:cs typeface="Arial" pitchFamily="34" charset="0"/>
              </a:rPr>
              <a:t>1,25(ОH)2D3 </a:t>
            </a:r>
            <a:r>
              <a:rPr lang="en-US" dirty="0" err="1">
                <a:effectLst/>
                <a:latin typeface="Arial" pitchFamily="34" charset="0"/>
                <a:cs typeface="Arial" pitchFamily="34" charset="0"/>
              </a:rPr>
              <a:t>првенствено</a:t>
            </a:r>
            <a:r>
              <a:rPr lang="en-US" dirty="0">
                <a:effectLst/>
                <a:latin typeface="Arial" pitchFamily="34" charset="0"/>
                <a:cs typeface="Arial" pitchFamily="34" charset="0"/>
              </a:rPr>
              <a:t> </a:t>
            </a:r>
            <a:r>
              <a:rPr lang="en-US" dirty="0" err="1">
                <a:effectLst/>
                <a:latin typeface="Arial" pitchFamily="34" charset="0"/>
                <a:cs typeface="Arial" pitchFamily="34" charset="0"/>
              </a:rPr>
              <a:t>делује</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апсорпцију</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интестинуму</a:t>
            </a:r>
            <a:r>
              <a:rPr lang="en-US" dirty="0">
                <a:effectLst/>
                <a:latin typeface="Arial" pitchFamily="34" charset="0"/>
                <a:cs typeface="Arial" pitchFamily="34" charset="0"/>
              </a:rPr>
              <a:t>, а </a:t>
            </a:r>
            <a:r>
              <a:rPr lang="en-US" dirty="0" err="1">
                <a:effectLst/>
                <a:latin typeface="Arial" pitchFamily="34" charset="0"/>
                <a:cs typeface="Arial" pitchFamily="34" charset="0"/>
              </a:rPr>
              <a:t>затим</a:t>
            </a:r>
            <a:r>
              <a:rPr lang="en-US" dirty="0">
                <a:effectLst/>
                <a:latin typeface="Arial" pitchFamily="34" charset="0"/>
                <a:cs typeface="Arial" pitchFamily="34" charset="0"/>
              </a:rPr>
              <a:t> и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реапсорпцију</a:t>
            </a:r>
            <a:r>
              <a:rPr lang="en-US" dirty="0">
                <a:effectLst/>
                <a:latin typeface="Arial" pitchFamily="34" charset="0"/>
                <a:cs typeface="Arial" pitchFamily="34" charset="0"/>
              </a:rPr>
              <a:t> у </a:t>
            </a:r>
            <a:r>
              <a:rPr lang="en-US" dirty="0" err="1" smtClean="0">
                <a:effectLst/>
                <a:latin typeface="Arial" pitchFamily="34" charset="0"/>
                <a:cs typeface="Arial" pitchFamily="34" charset="0"/>
              </a:rPr>
              <a:t>тубулима</a:t>
            </a:r>
            <a:endParaRPr lang="en-US" dirty="0" smtClean="0">
              <a:effectLst/>
              <a:latin typeface="Arial" pitchFamily="34" charset="0"/>
              <a:cs typeface="Arial" pitchFamily="34" charset="0"/>
            </a:endParaRPr>
          </a:p>
          <a:p>
            <a:r>
              <a:rPr lang="en-US" dirty="0" err="1">
                <a:effectLst/>
                <a:latin typeface="Arial" pitchFamily="34" charset="0"/>
                <a:cs typeface="Arial" pitchFamily="34" charset="0"/>
              </a:rPr>
              <a:t>Паратироидни</a:t>
            </a:r>
            <a:r>
              <a:rPr lang="en-US" dirty="0">
                <a:effectLst/>
                <a:latin typeface="Arial" pitchFamily="34" charset="0"/>
                <a:cs typeface="Arial" pitchFamily="34" charset="0"/>
              </a:rPr>
              <a:t> </a:t>
            </a:r>
            <a:r>
              <a:rPr lang="en-US" dirty="0" err="1">
                <a:effectLst/>
                <a:latin typeface="Arial" pitchFamily="34" charset="0"/>
                <a:cs typeface="Arial" pitchFamily="34" charset="0"/>
              </a:rPr>
              <a:t>хормон</a:t>
            </a:r>
            <a:r>
              <a:rPr lang="en-US" dirty="0">
                <a:effectLst/>
                <a:latin typeface="Arial" pitchFamily="34" charset="0"/>
                <a:cs typeface="Arial" pitchFamily="34" charset="0"/>
              </a:rPr>
              <a:t> </a:t>
            </a:r>
            <a:r>
              <a:rPr lang="en-US" dirty="0" err="1">
                <a:effectLst/>
                <a:latin typeface="Arial" pitchFamily="34" charset="0"/>
                <a:cs typeface="Arial" pitchFamily="34" charset="0"/>
              </a:rPr>
              <a:t>смањује</a:t>
            </a:r>
            <a:r>
              <a:rPr lang="en-US" dirty="0">
                <a:effectLst/>
                <a:latin typeface="Arial" pitchFamily="34" charset="0"/>
                <a:cs typeface="Arial" pitchFamily="34" charset="0"/>
              </a:rPr>
              <a:t> </a:t>
            </a:r>
            <a:r>
              <a:rPr lang="en-US" dirty="0" err="1">
                <a:effectLst/>
                <a:latin typeface="Arial" pitchFamily="34" charset="0"/>
                <a:cs typeface="Arial" pitchFamily="34" charset="0"/>
              </a:rPr>
              <a:t>реапсорпцију</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проксималним</a:t>
            </a:r>
            <a:r>
              <a:rPr lang="en-US" dirty="0">
                <a:effectLst/>
                <a:latin typeface="Arial" pitchFamily="34" charset="0"/>
                <a:cs typeface="Arial" pitchFamily="34" charset="0"/>
              </a:rPr>
              <a:t> </a:t>
            </a:r>
            <a:r>
              <a:rPr lang="en-US" dirty="0" err="1">
                <a:effectLst/>
                <a:latin typeface="Arial" pitchFamily="34" charset="0"/>
                <a:cs typeface="Arial" pitchFamily="34" charset="0"/>
              </a:rPr>
              <a:t>тубулима</a:t>
            </a:r>
            <a:r>
              <a:rPr lang="en-US" dirty="0">
                <a:effectLst/>
                <a:latin typeface="Arial" pitchFamily="34" charset="0"/>
                <a:cs typeface="Arial" pitchFamily="34" charset="0"/>
              </a:rPr>
              <a:t>, </a:t>
            </a:r>
            <a:r>
              <a:rPr lang="en-US" dirty="0" err="1">
                <a:effectLst/>
                <a:latin typeface="Arial" pitchFamily="34" charset="0"/>
                <a:cs typeface="Arial" pitchFamily="34" charset="0"/>
              </a:rPr>
              <a:t>тако</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инхибира</a:t>
            </a:r>
            <a:r>
              <a:rPr lang="en-US" dirty="0">
                <a:effectLst/>
                <a:latin typeface="Arial" pitchFamily="34" charset="0"/>
                <a:cs typeface="Arial" pitchFamily="34" charset="0"/>
              </a:rPr>
              <a:t> </a:t>
            </a:r>
            <a:r>
              <a:rPr lang="en-US" dirty="0" smtClean="0">
                <a:effectLst/>
                <a:latin typeface="Arial" pitchFamily="34" charset="0"/>
                <a:cs typeface="Arial" pitchFamily="34" charset="0"/>
              </a:rPr>
              <a:t>Na+/</a:t>
            </a:r>
            <a:r>
              <a:rPr lang="en-US" dirty="0" err="1" smtClean="0">
                <a:effectLst/>
                <a:latin typeface="Arial" pitchFamily="34" charset="0"/>
                <a:cs typeface="Arial" pitchFamily="34" charset="0"/>
              </a:rPr>
              <a:t>Пр</a:t>
            </a:r>
            <a:r>
              <a:rPr lang="en-US" dirty="0" smtClean="0">
                <a:effectLst/>
                <a:latin typeface="Arial" pitchFamily="34" charset="0"/>
                <a:cs typeface="Arial" pitchFamily="34" charset="0"/>
              </a:rPr>
              <a:t> </a:t>
            </a:r>
            <a:r>
              <a:rPr lang="en-US" dirty="0" err="1" smtClean="0">
                <a:effectLst/>
                <a:latin typeface="Arial" pitchFamily="34" charset="0"/>
                <a:cs typeface="Arial" pitchFamily="34" charset="0"/>
              </a:rPr>
              <a:t>котранспорт</a:t>
            </a:r>
            <a:r>
              <a:rPr lang="en-US" dirty="0">
                <a:effectLst/>
                <a:latin typeface="Arial" pitchFamily="34" charset="0"/>
                <a:cs typeface="Arial" pitchFamily="34" charset="0"/>
              </a:rPr>
              <a:t>, а </a:t>
            </a:r>
            <a:r>
              <a:rPr lang="en-US" dirty="0" err="1">
                <a:effectLst/>
                <a:latin typeface="Arial" pitchFamily="34" charset="0"/>
                <a:cs typeface="Arial" pitchFamily="34" charset="0"/>
              </a:rPr>
              <a:t>последица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повећано</a:t>
            </a:r>
            <a:r>
              <a:rPr lang="en-US" dirty="0">
                <a:effectLst/>
                <a:latin typeface="Arial" pitchFamily="34" charset="0"/>
                <a:cs typeface="Arial" pitchFamily="34" charset="0"/>
              </a:rPr>
              <a:t> </a:t>
            </a:r>
            <a:r>
              <a:rPr lang="en-US" dirty="0" err="1">
                <a:effectLst/>
                <a:latin typeface="Arial" pitchFamily="34" charset="0"/>
                <a:cs typeface="Arial" pitchFamily="34" charset="0"/>
              </a:rPr>
              <a:t>излучивање</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Ова</a:t>
            </a:r>
            <a:r>
              <a:rPr lang="en-US" dirty="0">
                <a:effectLst/>
                <a:latin typeface="Arial" pitchFamily="34" charset="0"/>
                <a:cs typeface="Arial" pitchFamily="34" charset="0"/>
              </a:rPr>
              <a:t> </a:t>
            </a:r>
            <a:r>
              <a:rPr lang="en-US" dirty="0" err="1">
                <a:effectLst/>
                <a:latin typeface="Arial" pitchFamily="34" charset="0"/>
                <a:cs typeface="Arial" pitchFamily="34" charset="0"/>
              </a:rPr>
              <a:t>инхибиција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остварује</a:t>
            </a:r>
            <a:r>
              <a:rPr lang="en-US" dirty="0">
                <a:effectLst/>
                <a:latin typeface="Arial" pitchFamily="34" charset="0"/>
                <a:cs typeface="Arial" pitchFamily="34" charset="0"/>
              </a:rPr>
              <a:t> </a:t>
            </a:r>
            <a:r>
              <a:rPr lang="en-US" dirty="0" err="1">
                <a:effectLst/>
                <a:latin typeface="Arial" pitchFamily="34" charset="0"/>
                <a:cs typeface="Arial" pitchFamily="34" charset="0"/>
              </a:rPr>
              <a:t>тако</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smtClean="0">
                <a:effectLst/>
                <a:latin typeface="Arial" pitchFamily="34" charset="0"/>
                <a:cs typeface="Arial" pitchFamily="34" charset="0"/>
              </a:rPr>
              <a:t>PTH </a:t>
            </a:r>
            <a:r>
              <a:rPr lang="en-US" dirty="0" err="1">
                <a:effectLst/>
                <a:latin typeface="Arial" pitchFamily="34" charset="0"/>
                <a:cs typeface="Arial" pitchFamily="34" charset="0"/>
              </a:rPr>
              <a:t>везује</a:t>
            </a:r>
            <a:r>
              <a:rPr lang="en-US" dirty="0">
                <a:effectLst/>
                <a:latin typeface="Arial" pitchFamily="34" charset="0"/>
                <a:cs typeface="Arial" pitchFamily="34" charset="0"/>
              </a:rPr>
              <a:t> </a:t>
            </a:r>
            <a:r>
              <a:rPr lang="en-US" dirty="0" err="1">
                <a:effectLst/>
                <a:latin typeface="Arial" pitchFamily="34" charset="0"/>
                <a:cs typeface="Arial" pitchFamily="34" charset="0"/>
              </a:rPr>
              <a:t>за</a:t>
            </a:r>
            <a:r>
              <a:rPr lang="en-US" dirty="0">
                <a:effectLst/>
                <a:latin typeface="Arial" pitchFamily="34" charset="0"/>
                <a:cs typeface="Arial" pitchFamily="34" charset="0"/>
              </a:rPr>
              <a:t> </a:t>
            </a:r>
            <a:r>
              <a:rPr lang="en-US" dirty="0" err="1">
                <a:effectLst/>
                <a:latin typeface="Arial" pitchFamily="34" charset="0"/>
                <a:cs typeface="Arial" pitchFamily="34" charset="0"/>
              </a:rPr>
              <a:t>рецепторе</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базолатералној</a:t>
            </a:r>
            <a:r>
              <a:rPr lang="en-US" dirty="0">
                <a:effectLst/>
                <a:latin typeface="Arial" pitchFamily="34" charset="0"/>
                <a:cs typeface="Arial" pitchFamily="34" charset="0"/>
              </a:rPr>
              <a:t> </a:t>
            </a:r>
            <a:r>
              <a:rPr lang="en-US" dirty="0" err="1">
                <a:effectLst/>
                <a:latin typeface="Arial" pitchFamily="34" charset="0"/>
                <a:cs typeface="Arial" pitchFamily="34" charset="0"/>
              </a:rPr>
              <a:t>мембрани</a:t>
            </a:r>
            <a:r>
              <a:rPr lang="en-US" dirty="0">
                <a:effectLst/>
                <a:latin typeface="Arial" pitchFamily="34" charset="0"/>
                <a:cs typeface="Arial" pitchFamily="34" charset="0"/>
              </a:rPr>
              <a:t> </a:t>
            </a:r>
            <a:r>
              <a:rPr lang="en-US" dirty="0" err="1">
                <a:effectLst/>
                <a:latin typeface="Arial" pitchFamily="34" charset="0"/>
                <a:cs typeface="Arial" pitchFamily="34" charset="0"/>
              </a:rPr>
              <a:t>тубулоцита</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стимулише</a:t>
            </a:r>
            <a:r>
              <a:rPr lang="en-US" dirty="0">
                <a:effectLst/>
                <a:latin typeface="Arial" pitchFamily="34" charset="0"/>
                <a:cs typeface="Arial" pitchFamily="34" charset="0"/>
              </a:rPr>
              <a:t> </a:t>
            </a:r>
            <a:r>
              <a:rPr lang="en-US" dirty="0" err="1">
                <a:effectLst/>
                <a:latin typeface="Arial" pitchFamily="34" charset="0"/>
                <a:cs typeface="Arial" pitchFamily="34" charset="0"/>
              </a:rPr>
              <a:t>синтезу</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Gc</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протеина</a:t>
            </a:r>
            <a:r>
              <a:rPr lang="en-US" dirty="0">
                <a:effectLst/>
                <a:latin typeface="Arial" pitchFamily="34" charset="0"/>
                <a:cs typeface="Arial" pitchFamily="34" charset="0"/>
              </a:rPr>
              <a:t> </a:t>
            </a:r>
            <a:r>
              <a:rPr lang="en-US" dirty="0" err="1">
                <a:effectLst/>
                <a:latin typeface="Arial" pitchFamily="34" charset="0"/>
                <a:cs typeface="Arial" pitchFamily="34" charset="0"/>
              </a:rPr>
              <a:t>који</a:t>
            </a:r>
            <a:r>
              <a:rPr lang="en-US" dirty="0">
                <a:effectLst/>
                <a:latin typeface="Arial" pitchFamily="34" charset="0"/>
                <a:cs typeface="Arial" pitchFamily="34" charset="0"/>
              </a:rPr>
              <a:t> </a:t>
            </a:r>
            <a:r>
              <a:rPr lang="en-US" dirty="0" err="1">
                <a:effectLst/>
                <a:latin typeface="Arial" pitchFamily="34" charset="0"/>
                <a:cs typeface="Arial" pitchFamily="34" charset="0"/>
              </a:rPr>
              <a:t>активира</a:t>
            </a:r>
            <a:r>
              <a:rPr lang="en-US" dirty="0">
                <a:effectLst/>
                <a:latin typeface="Arial" pitchFamily="34" charset="0"/>
                <a:cs typeface="Arial" pitchFamily="34" charset="0"/>
              </a:rPr>
              <a:t> </a:t>
            </a:r>
            <a:r>
              <a:rPr lang="en-US" dirty="0" err="1">
                <a:effectLst/>
                <a:latin typeface="Arial" pitchFamily="34" charset="0"/>
                <a:cs typeface="Arial" pitchFamily="34" charset="0"/>
              </a:rPr>
              <a:t>аденилат-циклазу</a:t>
            </a:r>
            <a:r>
              <a:rPr lang="en-US" dirty="0">
                <a:effectLst/>
                <a:latin typeface="Arial" pitchFamily="34" charset="0"/>
                <a:cs typeface="Arial" pitchFamily="34" charset="0"/>
              </a:rPr>
              <a:t>, а </a:t>
            </a:r>
            <a:r>
              <a:rPr lang="en-US" dirty="0" err="1">
                <a:effectLst/>
                <a:latin typeface="Arial" pitchFamily="34" charset="0"/>
                <a:cs typeface="Arial" pitchFamily="34" charset="0"/>
              </a:rPr>
              <a:t>она</a:t>
            </a:r>
            <a:r>
              <a:rPr lang="en-US" dirty="0">
                <a:effectLst/>
                <a:latin typeface="Arial" pitchFamily="34" charset="0"/>
                <a:cs typeface="Arial" pitchFamily="34" charset="0"/>
              </a:rPr>
              <a:t> </a:t>
            </a:r>
            <a:r>
              <a:rPr lang="en-US" dirty="0" err="1">
                <a:effectLst/>
                <a:latin typeface="Arial" pitchFamily="34" charset="0"/>
                <a:cs typeface="Arial" pitchFamily="34" charset="0"/>
              </a:rPr>
              <a:t>катализује</a:t>
            </a:r>
            <a:r>
              <a:rPr lang="en-US" dirty="0">
                <a:effectLst/>
                <a:latin typeface="Arial" pitchFamily="34" charset="0"/>
                <a:cs typeface="Arial" pitchFamily="34" charset="0"/>
              </a:rPr>
              <a:t> </a:t>
            </a:r>
            <a:r>
              <a:rPr lang="en-US" dirty="0" err="1">
                <a:effectLst/>
                <a:latin typeface="Arial" pitchFamily="34" charset="0"/>
                <a:cs typeface="Arial" pitchFamily="34" charset="0"/>
              </a:rPr>
              <a:t>синтезу</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cАМP</a:t>
            </a:r>
            <a:r>
              <a:rPr lang="en-US" dirty="0" smtClean="0">
                <a:effectLst/>
                <a:latin typeface="Arial" pitchFamily="34" charset="0"/>
                <a:cs typeface="Arial" pitchFamily="34" charset="0"/>
              </a:rPr>
              <a:t>-а</a:t>
            </a:r>
            <a:r>
              <a:rPr lang="en-US" dirty="0">
                <a:effectLst/>
                <a:latin typeface="Arial" pitchFamily="34" charset="0"/>
                <a:cs typeface="Arial" pitchFamily="34" charset="0"/>
              </a:rPr>
              <a:t>. </a:t>
            </a:r>
            <a:r>
              <a:rPr lang="en-US" dirty="0" err="1">
                <a:effectLst/>
                <a:latin typeface="Arial" pitchFamily="34" charset="0"/>
                <a:cs typeface="Arial" pitchFamily="34" charset="0"/>
              </a:rPr>
              <a:t>Преко</a:t>
            </a:r>
            <a:r>
              <a:rPr lang="en-US" dirty="0">
                <a:effectLst/>
                <a:latin typeface="Arial" pitchFamily="34" charset="0"/>
                <a:cs typeface="Arial" pitchFamily="34" charset="0"/>
              </a:rPr>
              <a:t> </a:t>
            </a:r>
            <a:r>
              <a:rPr lang="en-US" dirty="0" err="1">
                <a:effectLst/>
                <a:latin typeface="Arial" pitchFamily="34" charset="0"/>
                <a:cs typeface="Arial" pitchFamily="34" charset="0"/>
              </a:rPr>
              <a:t>система</a:t>
            </a:r>
            <a:r>
              <a:rPr lang="en-US" dirty="0">
                <a:effectLst/>
                <a:latin typeface="Arial" pitchFamily="34" charset="0"/>
                <a:cs typeface="Arial" pitchFamily="34" charset="0"/>
              </a:rPr>
              <a:t> </a:t>
            </a:r>
            <a:r>
              <a:rPr lang="en-US" dirty="0" err="1">
                <a:effectLst/>
                <a:latin typeface="Arial" pitchFamily="34" charset="0"/>
                <a:cs typeface="Arial" pitchFamily="34" charset="0"/>
              </a:rPr>
              <a:t>протеин-киназа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фосфорилише</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протеин</a:t>
            </a:r>
            <a:r>
              <a:rPr lang="en-US" dirty="0">
                <a:effectLst/>
                <a:latin typeface="Arial" pitchFamily="34" charset="0"/>
                <a:cs typeface="Arial" pitchFamily="34" charset="0"/>
              </a:rPr>
              <a:t> </a:t>
            </a:r>
            <a:r>
              <a:rPr lang="en-US" dirty="0" err="1">
                <a:effectLst/>
                <a:latin typeface="Arial" pitchFamily="34" charset="0"/>
                <a:cs typeface="Arial" pitchFamily="34" charset="0"/>
              </a:rPr>
              <a:t>који</a:t>
            </a:r>
            <a:r>
              <a:rPr lang="en-US" dirty="0">
                <a:effectLst/>
                <a:latin typeface="Arial" pitchFamily="34" charset="0"/>
                <a:cs typeface="Arial" pitchFamily="34" charset="0"/>
              </a:rPr>
              <a:t> </a:t>
            </a:r>
            <a:r>
              <a:rPr lang="en-US" dirty="0" err="1">
                <a:effectLst/>
                <a:latin typeface="Arial" pitchFamily="34" charset="0"/>
                <a:cs typeface="Arial" pitchFamily="34" charset="0"/>
              </a:rPr>
              <a:t>инхибира</a:t>
            </a:r>
            <a:r>
              <a:rPr lang="en-US" dirty="0">
                <a:effectLst/>
                <a:latin typeface="Arial" pitchFamily="34" charset="0"/>
                <a:cs typeface="Arial" pitchFamily="34" charset="0"/>
              </a:rPr>
              <a:t> </a:t>
            </a:r>
            <a:r>
              <a:rPr lang="en-US" dirty="0" err="1">
                <a:effectLst/>
                <a:latin typeface="Arial" pitchFamily="34" charset="0"/>
                <a:cs typeface="Arial" pitchFamily="34" charset="0"/>
              </a:rPr>
              <a:t>котранспорт</a:t>
            </a:r>
            <a:r>
              <a:rPr lang="en-US" dirty="0">
                <a:effectLst/>
                <a:latin typeface="Arial" pitchFamily="34" charset="0"/>
                <a:cs typeface="Arial" pitchFamily="34" charset="0"/>
              </a:rPr>
              <a:t> </a:t>
            </a:r>
            <a:r>
              <a:rPr lang="en-US" dirty="0" err="1">
                <a:effectLst/>
                <a:latin typeface="Arial" pitchFamily="34" charset="0"/>
                <a:cs typeface="Arial" pitchFamily="34" charset="0"/>
              </a:rPr>
              <a:t>натријума</a:t>
            </a:r>
            <a:r>
              <a:rPr lang="en-US" dirty="0">
                <a:effectLst/>
                <a:latin typeface="Arial" pitchFamily="34" charset="0"/>
                <a:cs typeface="Arial" pitchFamily="34" charset="0"/>
              </a:rPr>
              <a:t> и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луминалној</a:t>
            </a:r>
            <a:r>
              <a:rPr lang="en-US" dirty="0">
                <a:effectLst/>
                <a:latin typeface="Arial" pitchFamily="34" charset="0"/>
                <a:cs typeface="Arial" pitchFamily="34" charset="0"/>
              </a:rPr>
              <a:t> </a:t>
            </a:r>
            <a:r>
              <a:rPr lang="en-US" dirty="0" err="1">
                <a:effectLst/>
                <a:latin typeface="Arial" pitchFamily="34" charset="0"/>
                <a:cs typeface="Arial" pitchFamily="34" charset="0"/>
              </a:rPr>
              <a:t>страни</a:t>
            </a:r>
            <a:r>
              <a:rPr lang="en-US" dirty="0">
                <a:effectLst/>
                <a:latin typeface="Arial" pitchFamily="34" charset="0"/>
                <a:cs typeface="Arial" pitchFamily="34" charset="0"/>
              </a:rPr>
              <a:t> </a:t>
            </a:r>
            <a:r>
              <a:rPr lang="en-US" dirty="0" err="1">
                <a:effectLst/>
                <a:latin typeface="Arial" pitchFamily="34" charset="0"/>
                <a:cs typeface="Arial" pitchFamily="34" charset="0"/>
              </a:rPr>
              <a:t>тубулоцита</a:t>
            </a:r>
            <a:r>
              <a:rPr lang="en-US" dirty="0">
                <a:effectLst/>
                <a:latin typeface="Arial" pitchFamily="34" charset="0"/>
                <a:cs typeface="Arial" pitchFamily="34" charset="0"/>
              </a:rPr>
              <a:t>, а </a:t>
            </a:r>
            <a:r>
              <a:rPr lang="en-US" dirty="0" err="1">
                <a:effectLst/>
                <a:latin typeface="Arial" pitchFamily="34" charset="0"/>
                <a:cs typeface="Arial" pitchFamily="34" charset="0"/>
              </a:rPr>
              <a:t>крајњи</a:t>
            </a:r>
            <a:r>
              <a:rPr lang="en-US" dirty="0">
                <a:effectLst/>
                <a:latin typeface="Arial" pitchFamily="34" charset="0"/>
                <a:cs typeface="Arial" pitchFamily="34" charset="0"/>
              </a:rPr>
              <a:t> </a:t>
            </a:r>
            <a:r>
              <a:rPr lang="en-US" dirty="0" err="1">
                <a:effectLst/>
                <a:latin typeface="Arial" pitchFamily="34" charset="0"/>
                <a:cs typeface="Arial" pitchFamily="34" charset="0"/>
              </a:rPr>
              <a:t>ефекат</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повећано</a:t>
            </a:r>
            <a:r>
              <a:rPr lang="en-US" dirty="0">
                <a:effectLst/>
                <a:latin typeface="Arial" pitchFamily="34" charset="0"/>
                <a:cs typeface="Arial" pitchFamily="34" charset="0"/>
              </a:rPr>
              <a:t> </a:t>
            </a:r>
            <a:r>
              <a:rPr lang="en-US" dirty="0" err="1">
                <a:effectLst/>
                <a:latin typeface="Arial" pitchFamily="34" charset="0"/>
                <a:cs typeface="Arial" pitchFamily="34" charset="0"/>
              </a:rPr>
              <a:t>излучивање</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али</a:t>
            </a:r>
            <a:r>
              <a:rPr lang="en-US" dirty="0">
                <a:effectLst/>
                <a:latin typeface="Arial" pitchFamily="34" charset="0"/>
                <a:cs typeface="Arial" pitchFamily="34" charset="0"/>
              </a:rPr>
              <a:t> и </a:t>
            </a:r>
            <a:r>
              <a:rPr lang="en-US" dirty="0" err="1" smtClean="0">
                <a:effectLst/>
                <a:latin typeface="Arial" pitchFamily="34" charset="0"/>
                <a:cs typeface="Arial" pitchFamily="34" charset="0"/>
              </a:rPr>
              <a:t>cАМP</a:t>
            </a:r>
            <a:r>
              <a:rPr lang="en-US" dirty="0" smtClean="0">
                <a:effectLst/>
                <a:latin typeface="Arial" pitchFamily="34" charset="0"/>
                <a:cs typeface="Arial" pitchFamily="34" charset="0"/>
              </a:rPr>
              <a:t> </a:t>
            </a:r>
            <a:endParaRPr lang="sr-Latn-RS" dirty="0">
              <a:latin typeface="Arial" pitchFamily="34" charset="0"/>
              <a:cs typeface="Arial" pitchFamily="34" charset="0"/>
            </a:endParaRPr>
          </a:p>
        </p:txBody>
      </p:sp>
      <p:sp>
        <p:nvSpPr>
          <p:cNvPr id="3" name="Title 2"/>
          <p:cNvSpPr>
            <a:spLocks noGrp="1"/>
          </p:cNvSpPr>
          <p:nvPr>
            <p:ph type="title"/>
          </p:nvPr>
        </p:nvSpPr>
        <p:spPr>
          <a:xfrm>
            <a:off x="304800" y="228600"/>
            <a:ext cx="8640960" cy="770384"/>
          </a:xfrm>
        </p:spPr>
        <p:txBody>
          <a:bodyPr/>
          <a:lstStyle/>
          <a:p>
            <a:r>
              <a:rPr lang="en-US" sz="3200" dirty="0" smtClean="0">
                <a:effectLst/>
                <a:latin typeface="Arial" pitchFamily="34" charset="0"/>
                <a:cs typeface="Arial" pitchFamily="34" charset="0"/>
              </a:rPr>
              <a:t>РЕГУЛАЦИЈА</a:t>
            </a:r>
            <a:r>
              <a:rPr lang="sr-Cyrl-RS" sz="3200" dirty="0" smtClean="0">
                <a:effectLst/>
                <a:latin typeface="Arial" pitchFamily="34" charset="0"/>
                <a:cs typeface="Arial" pitchFamily="34" charset="0"/>
              </a:rPr>
              <a:t> КОНЦЕНТРАЦИЈЕ</a:t>
            </a:r>
            <a:r>
              <a:rPr lang="en-US" sz="3200" dirty="0" smtClean="0">
                <a:effectLst/>
                <a:latin typeface="Arial" pitchFamily="34" charset="0"/>
                <a:cs typeface="Arial" pitchFamily="34" charset="0"/>
              </a:rPr>
              <a:t> </a:t>
            </a:r>
            <a:r>
              <a:rPr lang="en-US" sz="3200" dirty="0">
                <a:effectLst/>
                <a:latin typeface="Arial" pitchFamily="34" charset="0"/>
                <a:cs typeface="Arial" pitchFamily="34" charset="0"/>
              </a:rPr>
              <a:t>ФОСФАТА</a:t>
            </a:r>
            <a:r>
              <a:rPr lang="sr-Latn-RS" sz="3200" dirty="0">
                <a:effectLst/>
                <a:latin typeface="Arial" pitchFamily="34" charset="0"/>
                <a:cs typeface="Arial" pitchFamily="34" charset="0"/>
              </a:rPr>
              <a:t/>
            </a:r>
            <a:br>
              <a:rPr lang="sr-Latn-RS" sz="3200" dirty="0">
                <a:effectLst/>
                <a:latin typeface="Arial" pitchFamily="34" charset="0"/>
                <a:cs typeface="Arial" pitchFamily="34" charset="0"/>
              </a:rPr>
            </a:br>
            <a:endParaRPr lang="sr-Latn-RS" sz="3200" dirty="0">
              <a:latin typeface="Arial" pitchFamily="34" charset="0"/>
              <a:cs typeface="Arial" pitchFamily="34" charset="0"/>
            </a:endParaRPr>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91680" y="620688"/>
            <a:ext cx="5400600" cy="4050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107504" y="6597352"/>
            <a:ext cx="8226932" cy="153888"/>
          </a:xfrm>
          <a:prstGeom prst="rect">
            <a:avLst/>
          </a:prstGeom>
          <a:noFill/>
        </p:spPr>
        <p:txBody>
          <a:bodyPr wrap="none" rtlCol="0">
            <a:spAutoFit/>
          </a:bodyPr>
          <a:lstStyle/>
          <a:p>
            <a:r>
              <a:rPr lang="sr-Latn-RS" sz="400" dirty="0">
                <a:latin typeface="Arial" pitchFamily="34" charset="0"/>
                <a:cs typeface="Arial" pitchFamily="34" charset="0"/>
              </a:rPr>
              <a:t>https://www.google.com/search?client=firefox-b&amp;biw=1366&amp;bih=654&amp;tbm=isch&amp;sa=1&amp;ei=Loc4W9f9Ao2lwQKNzKuABQ&amp;q=phosphorus+regulation+in+body&amp;oq=phosphorus+regu&amp;gs_l=img.3.1.0i19k1j0i30i19k1j0i5i30i19k1.667600.669870.0.672515.3.3.0.0.0.0.109.285.2j1.3.0....0...1c.1.64.img..0.3.284</a:t>
            </a:r>
            <a:r>
              <a:rPr lang="sr-Latn-RS" sz="400">
                <a:latin typeface="Arial" pitchFamily="34" charset="0"/>
                <a:cs typeface="Arial" pitchFamily="34" charset="0"/>
              </a:rPr>
              <a:t>....</a:t>
            </a:r>
            <a:r>
              <a:rPr lang="sr-Latn-RS" sz="400" smtClean="0">
                <a:latin typeface="Arial" pitchFamily="34" charset="0"/>
                <a:cs typeface="Arial" pitchFamily="34" charset="0"/>
              </a:rPr>
              <a:t>0.Z09NmCSoe6s#imgrc=cAY6QsVEdkP4QM</a:t>
            </a:r>
            <a:r>
              <a:rPr lang="sr-Latn-RS" sz="400" dirty="0">
                <a:latin typeface="Arial" pitchFamily="34" charset="0"/>
                <a:cs typeface="Arial" pitchFamily="34" charset="0"/>
              </a:rPr>
              <a:t>:</a:t>
            </a:r>
          </a:p>
        </p:txBody>
      </p:sp>
    </p:spTree>
    <p:extLst>
      <p:ext uri="{BB962C8B-B14F-4D97-AF65-F5344CB8AC3E}">
        <p14:creationId xmlns:p14="http://schemas.microsoft.com/office/powerpoint/2010/main" val="28376522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95536" y="1124744"/>
            <a:ext cx="8496944" cy="5616624"/>
          </a:xfrm>
        </p:spPr>
        <p:txBody>
          <a:bodyPr/>
          <a:lstStyle/>
          <a:p>
            <a:r>
              <a:rPr lang="en-US" dirty="0" err="1" smtClean="0">
                <a:effectLst/>
                <a:latin typeface="Arial" pitchFamily="34" charset="0"/>
                <a:cs typeface="Arial" pitchFamily="34" charset="0"/>
              </a:rPr>
              <a:t>Концентрација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плазми</a:t>
            </a:r>
            <a:r>
              <a:rPr lang="en-US" dirty="0">
                <a:effectLst/>
                <a:latin typeface="Arial" pitchFamily="34" charset="0"/>
                <a:cs typeface="Arial" pitchFamily="34" charset="0"/>
              </a:rPr>
              <a:t> </a:t>
            </a:r>
            <a:r>
              <a:rPr lang="en-US" dirty="0" err="1">
                <a:effectLst/>
                <a:latin typeface="Arial" pitchFamily="34" charset="0"/>
                <a:cs typeface="Arial" pitchFamily="34" charset="0"/>
              </a:rPr>
              <a:t>зависи</a:t>
            </a:r>
            <a:r>
              <a:rPr lang="en-US" dirty="0">
                <a:effectLst/>
                <a:latin typeface="Arial" pitchFamily="34" charset="0"/>
                <a:cs typeface="Arial" pitchFamily="34" charset="0"/>
              </a:rPr>
              <a:t> </a:t>
            </a:r>
            <a:r>
              <a:rPr lang="en-US" dirty="0" err="1">
                <a:effectLst/>
                <a:latin typeface="Arial" pitchFamily="34" charset="0"/>
                <a:cs typeface="Arial" pitchFamily="34" charset="0"/>
              </a:rPr>
              <a:t>од</a:t>
            </a:r>
            <a:r>
              <a:rPr lang="en-US" dirty="0">
                <a:effectLst/>
                <a:latin typeface="Arial" pitchFamily="34" charset="0"/>
                <a:cs typeface="Arial" pitchFamily="34" charset="0"/>
              </a:rPr>
              <a:t> </a:t>
            </a:r>
            <a:r>
              <a:rPr lang="en-US" dirty="0" err="1">
                <a:effectLst/>
                <a:latin typeface="Arial" pitchFamily="34" charset="0"/>
                <a:cs typeface="Arial" pitchFamily="34" charset="0"/>
              </a:rPr>
              <a:t>старости</a:t>
            </a:r>
            <a:r>
              <a:rPr lang="en-US" dirty="0">
                <a:effectLst/>
                <a:latin typeface="Arial" pitchFamily="34" charset="0"/>
                <a:cs typeface="Arial" pitchFamily="34" charset="0"/>
              </a:rPr>
              <a:t> и </a:t>
            </a:r>
            <a:r>
              <a:rPr lang="en-US" dirty="0" err="1">
                <a:effectLst/>
                <a:latin typeface="Arial" pitchFamily="34" charset="0"/>
                <a:cs typeface="Arial" pitchFamily="34" charset="0"/>
              </a:rPr>
              <a:t>највиша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у </a:t>
            </a:r>
            <a:r>
              <a:rPr lang="en-US" dirty="0" err="1">
                <a:effectLst/>
                <a:latin typeface="Arial" pitchFamily="34" charset="0"/>
                <a:cs typeface="Arial" pitchFamily="34" charset="0"/>
              </a:rPr>
              <a:t>раном</a:t>
            </a:r>
            <a:r>
              <a:rPr lang="en-US" dirty="0">
                <a:effectLst/>
                <a:latin typeface="Arial" pitchFamily="34" charset="0"/>
                <a:cs typeface="Arial" pitchFamily="34" charset="0"/>
              </a:rPr>
              <a:t> </a:t>
            </a:r>
            <a:r>
              <a:rPr lang="en-US" dirty="0" err="1">
                <a:effectLst/>
                <a:latin typeface="Arial" pitchFamily="34" charset="0"/>
                <a:cs typeface="Arial" pitchFamily="34" charset="0"/>
              </a:rPr>
              <a:t>детињству</a:t>
            </a:r>
            <a:r>
              <a:rPr lang="en-US" dirty="0">
                <a:effectLst/>
                <a:latin typeface="Arial" pitchFamily="34" charset="0"/>
                <a:cs typeface="Arial" pitchFamily="34" charset="0"/>
              </a:rPr>
              <a:t>, </a:t>
            </a:r>
            <a:r>
              <a:rPr lang="en-US" dirty="0" err="1">
                <a:effectLst/>
                <a:latin typeface="Arial" pitchFamily="34" charset="0"/>
                <a:cs typeface="Arial" pitchFamily="34" charset="0"/>
              </a:rPr>
              <a:t>када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раст</a:t>
            </a:r>
            <a:r>
              <a:rPr lang="en-US" dirty="0">
                <a:effectLst/>
                <a:latin typeface="Arial" pitchFamily="34" charset="0"/>
                <a:cs typeface="Arial" pitchFamily="34" charset="0"/>
              </a:rPr>
              <a:t> </a:t>
            </a:r>
            <a:r>
              <a:rPr lang="en-US" dirty="0" err="1">
                <a:effectLst/>
                <a:latin typeface="Arial" pitchFamily="34" charset="0"/>
                <a:cs typeface="Arial" pitchFamily="34" charset="0"/>
              </a:rPr>
              <a:t>интензиван</a:t>
            </a:r>
            <a:r>
              <a:rPr lang="en-US" dirty="0">
                <a:effectLst/>
                <a:latin typeface="Arial" pitchFamily="34" charset="0"/>
                <a:cs typeface="Arial" pitchFamily="34" charset="0"/>
              </a:rPr>
              <a:t>, а </a:t>
            </a:r>
            <a:r>
              <a:rPr lang="en-US" dirty="0" err="1">
                <a:effectLst/>
                <a:latin typeface="Arial" pitchFamily="34" charset="0"/>
                <a:cs typeface="Arial" pitchFamily="34" charset="0"/>
              </a:rPr>
              <a:t>остаје</a:t>
            </a:r>
            <a:r>
              <a:rPr lang="en-US" dirty="0">
                <a:effectLst/>
                <a:latin typeface="Arial" pitchFamily="34" charset="0"/>
                <a:cs typeface="Arial" pitchFamily="34" charset="0"/>
              </a:rPr>
              <a:t> </a:t>
            </a:r>
            <a:r>
              <a:rPr lang="en-US" dirty="0" err="1">
                <a:effectLst/>
                <a:latin typeface="Arial" pitchFamily="34" charset="0"/>
                <a:cs typeface="Arial" pitchFamily="34" charset="0"/>
              </a:rPr>
              <a:t>виша</a:t>
            </a:r>
            <a:r>
              <a:rPr lang="en-US" dirty="0">
                <a:effectLst/>
                <a:latin typeface="Arial" pitchFamily="34" charset="0"/>
                <a:cs typeface="Arial" pitchFamily="34" charset="0"/>
              </a:rPr>
              <a:t> и </a:t>
            </a:r>
            <a:r>
              <a:rPr lang="en-US" dirty="0" err="1">
                <a:effectLst/>
                <a:latin typeface="Arial" pitchFamily="34" charset="0"/>
                <a:cs typeface="Arial" pitchFamily="34" charset="0"/>
              </a:rPr>
              <a:t>током</a:t>
            </a:r>
            <a:r>
              <a:rPr lang="en-US" dirty="0">
                <a:effectLst/>
                <a:latin typeface="Arial" pitchFamily="34" charset="0"/>
                <a:cs typeface="Arial" pitchFamily="34" charset="0"/>
              </a:rPr>
              <a:t> </a:t>
            </a:r>
            <a:r>
              <a:rPr lang="en-US" dirty="0" err="1">
                <a:effectLst/>
                <a:latin typeface="Arial" pitchFamily="34" charset="0"/>
                <a:cs typeface="Arial" pitchFamily="34" charset="0"/>
              </a:rPr>
              <a:t>адолесцентног</a:t>
            </a:r>
            <a:r>
              <a:rPr lang="en-US" dirty="0">
                <a:effectLst/>
                <a:latin typeface="Arial" pitchFamily="34" charset="0"/>
                <a:cs typeface="Arial" pitchFamily="34" charset="0"/>
              </a:rPr>
              <a:t> </a:t>
            </a:r>
            <a:r>
              <a:rPr lang="en-US" dirty="0" err="1">
                <a:effectLst/>
                <a:latin typeface="Arial" pitchFamily="34" charset="0"/>
                <a:cs typeface="Arial" pitchFamily="34" charset="0"/>
              </a:rPr>
              <a:t>доба</a:t>
            </a:r>
            <a:r>
              <a:rPr lang="en-US" dirty="0" smtClean="0">
                <a:effectLst/>
                <a:latin typeface="Arial" pitchFamily="34" charset="0"/>
                <a:cs typeface="Arial" pitchFamily="34" charset="0"/>
              </a:rPr>
              <a:t>.</a:t>
            </a:r>
          </a:p>
          <a:p>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деце</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је </a:t>
            </a:r>
            <a:r>
              <a:rPr lang="en-US" dirty="0" err="1" smtClean="0">
                <a:effectLst/>
                <a:latin typeface="Arial" pitchFamily="34" charset="0"/>
                <a:cs typeface="Arial" pitchFamily="34" charset="0"/>
              </a:rPr>
              <a:t>за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око</a:t>
            </a:r>
            <a:r>
              <a:rPr lang="en-US" dirty="0">
                <a:effectLst/>
                <a:latin typeface="Arial" pitchFamily="34" charset="0"/>
                <a:cs typeface="Arial" pitchFamily="34" charset="0"/>
              </a:rPr>
              <a:t> 50% </a:t>
            </a:r>
            <a:r>
              <a:rPr lang="en-US" dirty="0" err="1">
                <a:effectLst/>
                <a:latin typeface="Arial" pitchFamily="34" charset="0"/>
                <a:cs typeface="Arial" pitchFamily="34" charset="0"/>
              </a:rPr>
              <a:t>виша</a:t>
            </a:r>
            <a:r>
              <a:rPr lang="en-US" dirty="0">
                <a:effectLst/>
                <a:latin typeface="Arial" pitchFamily="34" charset="0"/>
                <a:cs typeface="Arial" pitchFamily="34" charset="0"/>
              </a:rPr>
              <a:t> </a:t>
            </a:r>
            <a:r>
              <a:rPr lang="en-US" dirty="0" err="1">
                <a:effectLst/>
                <a:latin typeface="Arial" pitchFamily="34" charset="0"/>
                <a:cs typeface="Arial" pitchFamily="34" charset="0"/>
              </a:rPr>
              <a:t>него</a:t>
            </a:r>
            <a:r>
              <a:rPr lang="en-US" dirty="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одраслих</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услед </a:t>
            </a:r>
            <a:r>
              <a:rPr lang="en-US" dirty="0" err="1" smtClean="0">
                <a:effectLst/>
                <a:latin typeface="Arial" pitchFamily="34" charset="0"/>
                <a:cs typeface="Arial" pitchFamily="34" charset="0"/>
              </a:rPr>
              <a:t>деловања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хормона</a:t>
            </a:r>
            <a:r>
              <a:rPr lang="en-US" dirty="0">
                <a:effectLst/>
                <a:latin typeface="Arial" pitchFamily="34" charset="0"/>
                <a:cs typeface="Arial" pitchFamily="34" charset="0"/>
              </a:rPr>
              <a:t> </a:t>
            </a:r>
            <a:r>
              <a:rPr lang="en-US" dirty="0" err="1">
                <a:effectLst/>
                <a:latin typeface="Arial" pitchFamily="34" charset="0"/>
                <a:cs typeface="Arial" pitchFamily="34" charset="0"/>
              </a:rPr>
              <a:t>раста</a:t>
            </a:r>
            <a:r>
              <a:rPr lang="en-US" dirty="0">
                <a:effectLst/>
                <a:latin typeface="Arial" pitchFamily="34" charset="0"/>
                <a:cs typeface="Arial" pitchFamily="34" charset="0"/>
              </a:rPr>
              <a:t> </a:t>
            </a:r>
            <a:r>
              <a:rPr lang="en-US" dirty="0" err="1">
                <a:effectLst/>
                <a:latin typeface="Arial" pitchFamily="34" charset="0"/>
                <a:cs typeface="Arial" pitchFamily="34" charset="0"/>
              </a:rPr>
              <a:t>који</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повећава</a:t>
            </a:r>
            <a:r>
              <a:rPr lang="en-US" dirty="0">
                <a:effectLst/>
                <a:latin typeface="Arial" pitchFamily="34" charset="0"/>
                <a:cs typeface="Arial" pitchFamily="34" charset="0"/>
              </a:rPr>
              <a:t> </a:t>
            </a:r>
            <a:r>
              <a:rPr lang="en-US" dirty="0" err="1">
                <a:effectLst/>
                <a:latin typeface="Arial" pitchFamily="34" charset="0"/>
                <a:cs typeface="Arial" pitchFamily="34" charset="0"/>
              </a:rPr>
              <a:t>реапсорпцију</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smtClean="0">
                <a:effectLst/>
                <a:latin typeface="Arial" pitchFamily="34" charset="0"/>
                <a:cs typeface="Arial" pitchFamily="34" charset="0"/>
              </a:rPr>
              <a:t>тубулима</a:t>
            </a:r>
            <a:endParaRPr lang="en-US" dirty="0" smtClean="0">
              <a:effectLst/>
              <a:latin typeface="Arial" pitchFamily="34" charset="0"/>
              <a:cs typeface="Arial" pitchFamily="34" charset="0"/>
            </a:endParaRPr>
          </a:p>
          <a:p>
            <a:endParaRPr lang="sr-Latn-RS" dirty="0">
              <a:latin typeface="Arial" pitchFamily="34" charset="0"/>
              <a:cs typeface="Arial" pitchFamily="34" charset="0"/>
            </a:endParaRPr>
          </a:p>
        </p:txBody>
      </p:sp>
      <p:sp>
        <p:nvSpPr>
          <p:cNvPr id="3" name="Title 2"/>
          <p:cNvSpPr>
            <a:spLocks noGrp="1"/>
          </p:cNvSpPr>
          <p:nvPr>
            <p:ph type="title"/>
          </p:nvPr>
        </p:nvSpPr>
        <p:spPr>
          <a:xfrm>
            <a:off x="228600" y="116632"/>
            <a:ext cx="8915400" cy="914400"/>
          </a:xfrm>
        </p:spPr>
        <p:txBody>
          <a:bodyPr/>
          <a:lstStyle/>
          <a:p>
            <a:r>
              <a:rPr lang="en-US" sz="2400" dirty="0">
                <a:effectLst/>
                <a:latin typeface="Arial" pitchFamily="34" charset="0"/>
                <a:cs typeface="Arial" pitchFamily="34" charset="0"/>
              </a:rPr>
              <a:t>ПОРЕМЕЋАЈИ У КОНЦЕНТРАЦИЈИ ФОСФАТА У ПЛАЗМИ</a:t>
            </a:r>
            <a:r>
              <a:rPr lang="sr-Latn-RS" sz="2400" dirty="0">
                <a:effectLst/>
                <a:latin typeface="Arial" pitchFamily="34" charset="0"/>
                <a:cs typeface="Arial" pitchFamily="34" charset="0"/>
              </a:rPr>
              <a:t/>
            </a:r>
            <a:br>
              <a:rPr lang="sr-Latn-RS" sz="2400" dirty="0">
                <a:effectLst/>
                <a:latin typeface="Arial" pitchFamily="34" charset="0"/>
                <a:cs typeface="Arial" pitchFamily="34" charset="0"/>
              </a:rPr>
            </a:br>
            <a:endParaRPr lang="sr-Latn-RS" sz="2400" dirty="0">
              <a:latin typeface="Arial" pitchFamily="34" charset="0"/>
              <a:cs typeface="Arial" pitchFamily="34" charset="0"/>
            </a:endParaRPr>
          </a:p>
        </p:txBody>
      </p:sp>
    </p:spTree>
    <p:extLst>
      <p:ext uri="{BB962C8B-B14F-4D97-AF65-F5344CB8AC3E}">
        <p14:creationId xmlns:p14="http://schemas.microsoft.com/office/powerpoint/2010/main" val="37321611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296400" cy="6857999"/>
          </a:xfrm>
        </p:spPr>
        <p:txBody>
          <a:bodyPr>
            <a:normAutofit fontScale="92500"/>
          </a:bodyPr>
          <a:lstStyle/>
          <a:p>
            <a:pPr>
              <a:buNone/>
            </a:pPr>
            <a:r>
              <a:rPr lang="en-US" sz="3500" dirty="0" err="1" smtClean="0">
                <a:effectLst/>
                <a:latin typeface="Arial" pitchFamily="34" charset="0"/>
                <a:cs typeface="Arial" pitchFamily="34" charset="0"/>
              </a:rPr>
              <a:t>Хиперфосфатемија</a:t>
            </a:r>
            <a:endParaRPr lang="en-US" sz="3500" dirty="0" smtClean="0">
              <a:effectLst/>
              <a:latin typeface="Arial" pitchFamily="34" charset="0"/>
              <a:cs typeface="Arial" pitchFamily="34" charset="0"/>
            </a:endParaRPr>
          </a:p>
          <a:p>
            <a:pPr>
              <a:buNone/>
            </a:pPr>
            <a:endParaRPr lang="sr-Latn-RS" sz="3500" dirty="0">
              <a:effectLst/>
              <a:latin typeface="Arial" pitchFamily="34" charset="0"/>
              <a:cs typeface="Arial" pitchFamily="34" charset="0"/>
            </a:endParaRPr>
          </a:p>
          <a:p>
            <a:r>
              <a:rPr lang="en-US" dirty="0" err="1">
                <a:effectLst/>
                <a:latin typeface="Arial" pitchFamily="34" charset="0"/>
                <a:cs typeface="Arial" pitchFamily="34" charset="0"/>
              </a:rPr>
              <a:t>Хиперфосфатемија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стање</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повећане</a:t>
            </a:r>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плазми</a:t>
            </a:r>
            <a:r>
              <a:rPr lang="en-US" dirty="0">
                <a:effectLst/>
                <a:latin typeface="Arial" pitchFamily="34" charset="0"/>
                <a:cs typeface="Arial" pitchFamily="34" charset="0"/>
              </a:rPr>
              <a:t> </a:t>
            </a:r>
            <a:r>
              <a:rPr lang="en-US" dirty="0" err="1">
                <a:effectLst/>
                <a:latin typeface="Arial" pitchFamily="34" charset="0"/>
                <a:cs typeface="Arial" pitchFamily="34" charset="0"/>
              </a:rPr>
              <a:t>изнад</a:t>
            </a:r>
            <a:r>
              <a:rPr lang="en-US" dirty="0">
                <a:effectLst/>
                <a:latin typeface="Arial" pitchFamily="34" charset="0"/>
                <a:cs typeface="Arial" pitchFamily="34" charset="0"/>
              </a:rPr>
              <a:t> 1,45 </a:t>
            </a:r>
            <a:r>
              <a:rPr lang="en-US" dirty="0" smtClean="0">
                <a:effectLst/>
                <a:latin typeface="Arial" pitchFamily="34" charset="0"/>
                <a:cs typeface="Arial" pitchFamily="34" charset="0"/>
              </a:rPr>
              <a:t>mm</a:t>
            </a:r>
            <a:r>
              <a:rPr lang="sr-Cyrl-RS" dirty="0" smtClean="0">
                <a:effectLst/>
                <a:latin typeface="Arial" pitchFamily="34" charset="0"/>
                <a:cs typeface="Arial" pitchFamily="34" charset="0"/>
              </a:rPr>
              <a:t>о</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a:t>
            </a:r>
            <a:r>
              <a:rPr lang="en-US" dirty="0" smtClean="0">
                <a:effectLst/>
                <a:latin typeface="Arial" pitchFamily="34" charset="0"/>
                <a:cs typeface="Arial" pitchFamily="34" charset="0"/>
              </a:rPr>
              <a:t>L</a:t>
            </a:r>
            <a:endParaRPr lang="sr-Latn-RS" dirty="0">
              <a:effectLst/>
              <a:latin typeface="Arial" pitchFamily="34" charset="0"/>
              <a:cs typeface="Arial" pitchFamily="34" charset="0"/>
            </a:endParaRPr>
          </a:p>
          <a:p>
            <a:r>
              <a:rPr lang="en-US" dirty="0" err="1" smtClean="0">
                <a:effectLst/>
                <a:latin typeface="Arial" pitchFamily="34" charset="0"/>
                <a:cs typeface="Arial" pitchFamily="34" charset="0"/>
              </a:rPr>
              <a:t>Прекомерна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мобилизација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из</a:t>
            </a:r>
            <a:r>
              <a:rPr lang="en-US" dirty="0">
                <a:effectLst/>
                <a:latin typeface="Arial" pitchFamily="34" charset="0"/>
                <a:cs typeface="Arial" pitchFamily="34" charset="0"/>
              </a:rPr>
              <a:t> </a:t>
            </a:r>
            <a:r>
              <a:rPr lang="en-US" dirty="0" err="1">
                <a:effectLst/>
                <a:latin typeface="Arial" pitchFamily="34" charset="0"/>
                <a:cs typeface="Arial" pitchFamily="34" charset="0"/>
              </a:rPr>
              <a:t>костију</a:t>
            </a:r>
            <a:r>
              <a:rPr lang="en-US" dirty="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неоплазми</a:t>
            </a:r>
            <a:r>
              <a:rPr lang="en-US" dirty="0">
                <a:effectLst/>
                <a:latin typeface="Arial" pitchFamily="34" charset="0"/>
                <a:cs typeface="Arial" pitchFamily="34" charset="0"/>
              </a:rPr>
              <a:t> </a:t>
            </a:r>
            <a:r>
              <a:rPr lang="en-US" dirty="0" err="1">
                <a:effectLst/>
                <a:latin typeface="Arial" pitchFamily="34" charset="0"/>
                <a:cs typeface="Arial" pitchFamily="34" charset="0"/>
              </a:rPr>
              <a:t>које</a:t>
            </a:r>
            <a:r>
              <a:rPr lang="en-US" dirty="0">
                <a:effectLst/>
                <a:latin typeface="Arial" pitchFamily="34" charset="0"/>
                <a:cs typeface="Arial" pitchFamily="34" charset="0"/>
              </a:rPr>
              <a:t> </a:t>
            </a:r>
            <a:r>
              <a:rPr lang="en-US" dirty="0" err="1">
                <a:effectLst/>
                <a:latin typeface="Arial" pitchFamily="34" charset="0"/>
                <a:cs typeface="Arial" pitchFamily="34" charset="0"/>
              </a:rPr>
              <a:t>делују</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остеокласте</a:t>
            </a:r>
            <a:r>
              <a:rPr lang="en-US" dirty="0">
                <a:effectLst/>
                <a:latin typeface="Arial" pitchFamily="34" charset="0"/>
                <a:cs typeface="Arial" pitchFamily="34" charset="0"/>
              </a:rPr>
              <a:t>;</a:t>
            </a:r>
            <a:endParaRPr lang="sr-Latn-RS" dirty="0">
              <a:effectLst/>
              <a:latin typeface="Arial" pitchFamily="34" charset="0"/>
              <a:cs typeface="Arial" pitchFamily="34" charset="0"/>
            </a:endParaRPr>
          </a:p>
          <a:p>
            <a:r>
              <a:rPr lang="en-US" dirty="0" err="1" smtClean="0">
                <a:effectLst/>
                <a:latin typeface="Arial" pitchFamily="34" charset="0"/>
                <a:cs typeface="Arial" pitchFamily="34" charset="0"/>
              </a:rPr>
              <a:t>Ендогени</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пораст</a:t>
            </a:r>
            <a:r>
              <a:rPr lang="en-US" dirty="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поремећаја</a:t>
            </a:r>
            <a:r>
              <a:rPr lang="en-US" dirty="0">
                <a:effectLst/>
                <a:latin typeface="Arial" pitchFamily="34" charset="0"/>
                <a:cs typeface="Arial" pitchFamily="34" charset="0"/>
              </a:rPr>
              <a:t> </a:t>
            </a:r>
            <a:r>
              <a:rPr lang="en-US" dirty="0" err="1">
                <a:effectLst/>
                <a:latin typeface="Arial" pitchFamily="34" charset="0"/>
                <a:cs typeface="Arial" pitchFamily="34" charset="0"/>
              </a:rPr>
              <a:t>аддо-базне</a:t>
            </a:r>
            <a:r>
              <a:rPr lang="en-US" dirty="0">
                <a:effectLst/>
                <a:latin typeface="Arial" pitchFamily="34" charset="0"/>
                <a:cs typeface="Arial" pitchFamily="34" charset="0"/>
              </a:rPr>
              <a:t> </a:t>
            </a:r>
            <a:r>
              <a:rPr lang="en-US" dirty="0" err="1">
                <a:effectLst/>
                <a:latin typeface="Arial" pitchFamily="34" charset="0"/>
                <a:cs typeface="Arial" pitchFamily="34" charset="0"/>
              </a:rPr>
              <a:t>равнотеже</a:t>
            </a:r>
            <a:r>
              <a:rPr lang="en-US" dirty="0">
                <a:effectLst/>
                <a:latin typeface="Arial" pitchFamily="34" charset="0"/>
                <a:cs typeface="Arial" pitchFamily="34" charset="0"/>
              </a:rPr>
              <a:t> (</a:t>
            </a:r>
            <a:r>
              <a:rPr lang="en-US" dirty="0" err="1">
                <a:effectLst/>
                <a:latin typeface="Arial" pitchFamily="34" charset="0"/>
                <a:cs typeface="Arial" pitchFamily="34" charset="0"/>
              </a:rPr>
              <a:t>лактатна</a:t>
            </a:r>
            <a:r>
              <a:rPr lang="en-US" dirty="0">
                <a:effectLst/>
                <a:latin typeface="Arial" pitchFamily="34" charset="0"/>
                <a:cs typeface="Arial" pitchFamily="34" charset="0"/>
              </a:rPr>
              <a:t> </a:t>
            </a:r>
            <a:r>
              <a:rPr lang="en-US" dirty="0" err="1">
                <a:effectLst/>
                <a:latin typeface="Arial" pitchFamily="34" charset="0"/>
                <a:cs typeface="Arial" pitchFamily="34" charset="0"/>
              </a:rPr>
              <a:t>ацидоза</a:t>
            </a:r>
            <a:r>
              <a:rPr lang="en-US" dirty="0">
                <a:effectLst/>
                <a:latin typeface="Arial" pitchFamily="34" charset="0"/>
                <a:cs typeface="Arial" pitchFamily="34" charset="0"/>
              </a:rPr>
              <a:t>, </a:t>
            </a:r>
            <a:r>
              <a:rPr lang="en-US" dirty="0" err="1">
                <a:effectLst/>
                <a:latin typeface="Arial" pitchFamily="34" charset="0"/>
                <a:cs typeface="Arial" pitchFamily="34" charset="0"/>
              </a:rPr>
              <a:t>кетоацидоза</a:t>
            </a:r>
            <a:r>
              <a:rPr lang="en-US" dirty="0">
                <a:effectLst/>
                <a:latin typeface="Arial" pitchFamily="34" charset="0"/>
                <a:cs typeface="Arial" pitchFamily="34" charset="0"/>
              </a:rPr>
              <a:t>, </a:t>
            </a:r>
            <a:r>
              <a:rPr lang="en-US" dirty="0" err="1">
                <a:effectLst/>
                <a:latin typeface="Arial" pitchFamily="34" charset="0"/>
                <a:cs typeface="Arial" pitchFamily="34" charset="0"/>
              </a:rPr>
              <a:t>респираторна</a:t>
            </a:r>
            <a:r>
              <a:rPr lang="en-US" dirty="0">
                <a:effectLst/>
                <a:latin typeface="Arial" pitchFamily="34" charset="0"/>
                <a:cs typeface="Arial" pitchFamily="34" charset="0"/>
              </a:rPr>
              <a:t> </a:t>
            </a:r>
            <a:r>
              <a:rPr lang="en-US" dirty="0" err="1">
                <a:effectLst/>
                <a:latin typeface="Arial" pitchFamily="34" charset="0"/>
                <a:cs typeface="Arial" pitchFamily="34" charset="0"/>
              </a:rPr>
              <a:t>ацидоза</a:t>
            </a:r>
            <a:r>
              <a:rPr lang="en-US" dirty="0">
                <a:effectLst/>
                <a:latin typeface="Arial" pitchFamily="34" charset="0"/>
                <a:cs typeface="Arial" pitchFamily="34" charset="0"/>
              </a:rPr>
              <a:t>, </a:t>
            </a:r>
            <a:r>
              <a:rPr lang="en-US" dirty="0" err="1">
                <a:effectLst/>
                <a:latin typeface="Arial" pitchFamily="34" charset="0"/>
                <a:cs typeface="Arial" pitchFamily="34" charset="0"/>
              </a:rPr>
              <a:t>хронична</a:t>
            </a:r>
            <a:r>
              <a:rPr lang="en-US" dirty="0">
                <a:effectLst/>
                <a:latin typeface="Arial" pitchFamily="34" charset="0"/>
                <a:cs typeface="Arial" pitchFamily="34" charset="0"/>
              </a:rPr>
              <a:t> </a:t>
            </a:r>
            <a:r>
              <a:rPr lang="en-US" dirty="0" err="1">
                <a:effectLst/>
                <a:latin typeface="Arial" pitchFamily="34" charset="0"/>
                <a:cs typeface="Arial" pitchFamily="34" charset="0"/>
              </a:rPr>
              <a:t>респираторна</a:t>
            </a:r>
            <a:r>
              <a:rPr lang="en-US" dirty="0">
                <a:effectLst/>
                <a:latin typeface="Arial" pitchFamily="34" charset="0"/>
                <a:cs typeface="Arial" pitchFamily="34" charset="0"/>
              </a:rPr>
              <a:t> </a:t>
            </a:r>
            <a:r>
              <a:rPr lang="en-US" dirty="0" err="1">
                <a:effectLst/>
                <a:latin typeface="Arial" pitchFamily="34" charset="0"/>
                <a:cs typeface="Arial" pitchFamily="34" charset="0"/>
              </a:rPr>
              <a:t>алкалоза</a:t>
            </a:r>
            <a:r>
              <a:rPr lang="en-US" dirty="0">
                <a:effectLst/>
                <a:latin typeface="Arial" pitchFamily="34" charset="0"/>
                <a:cs typeface="Arial" pitchFamily="34" charset="0"/>
              </a:rPr>
              <a:t>) </a:t>
            </a:r>
            <a:r>
              <a:rPr lang="en-US" dirty="0" err="1">
                <a:effectLst/>
                <a:latin typeface="Arial" pitchFamily="34" charset="0"/>
                <a:cs typeface="Arial" pitchFamily="34" charset="0"/>
              </a:rPr>
              <a:t>или</a:t>
            </a:r>
            <a:r>
              <a:rPr lang="en-US" dirty="0">
                <a:effectLst/>
                <a:latin typeface="Arial" pitchFamily="34" charset="0"/>
                <a:cs typeface="Arial" pitchFamily="34" charset="0"/>
              </a:rPr>
              <a:t> у </a:t>
            </a:r>
            <a:r>
              <a:rPr lang="en-US" dirty="0" err="1">
                <a:effectLst/>
                <a:latin typeface="Arial" pitchFamily="34" charset="0"/>
                <a:cs typeface="Arial" pitchFamily="34" charset="0"/>
              </a:rPr>
              <a:t>случајевима</a:t>
            </a:r>
            <a:r>
              <a:rPr lang="en-US" dirty="0">
                <a:effectLst/>
                <a:latin typeface="Arial" pitchFamily="34" charset="0"/>
                <a:cs typeface="Arial" pitchFamily="34" charset="0"/>
              </a:rPr>
              <a:t> </a:t>
            </a:r>
            <a:r>
              <a:rPr lang="en-US" dirty="0" err="1">
                <a:effectLst/>
                <a:latin typeface="Arial" pitchFamily="34" charset="0"/>
                <a:cs typeface="Arial" pitchFamily="34" charset="0"/>
              </a:rPr>
              <a:t>када</a:t>
            </a:r>
            <a:r>
              <a:rPr lang="en-US" dirty="0">
                <a:effectLst/>
                <a:latin typeface="Arial" pitchFamily="34" charset="0"/>
                <a:cs typeface="Arial" pitchFamily="34" charset="0"/>
              </a:rPr>
              <a:t> </a:t>
            </a:r>
            <a:r>
              <a:rPr lang="en-US" dirty="0" err="1">
                <a:effectLst/>
                <a:latin typeface="Arial" pitchFamily="34" charset="0"/>
                <a:cs typeface="Arial" pitchFamily="34" charset="0"/>
              </a:rPr>
              <a:t>постоји</a:t>
            </a:r>
            <a:r>
              <a:rPr lang="en-US" dirty="0">
                <a:effectLst/>
                <a:latin typeface="Arial" pitchFamily="34" charset="0"/>
                <a:cs typeface="Arial" pitchFamily="34" charset="0"/>
              </a:rPr>
              <a:t> </a:t>
            </a:r>
            <a:r>
              <a:rPr lang="en-US" dirty="0" err="1">
                <a:effectLst/>
                <a:latin typeface="Arial" pitchFamily="34" charset="0"/>
                <a:cs typeface="Arial" pitchFamily="34" charset="0"/>
              </a:rPr>
              <a:t>масивна</a:t>
            </a:r>
            <a:r>
              <a:rPr lang="en-US" dirty="0">
                <a:effectLst/>
                <a:latin typeface="Arial" pitchFamily="34" charset="0"/>
                <a:cs typeface="Arial" pitchFamily="34" charset="0"/>
              </a:rPr>
              <a:t> </a:t>
            </a:r>
            <a:r>
              <a:rPr lang="en-US" dirty="0" err="1">
                <a:effectLst/>
                <a:latin typeface="Arial" pitchFamily="34" charset="0"/>
                <a:cs typeface="Arial" pitchFamily="34" charset="0"/>
              </a:rPr>
              <a:t>ћелијска</a:t>
            </a:r>
            <a:r>
              <a:rPr lang="en-US" dirty="0">
                <a:effectLst/>
                <a:latin typeface="Arial" pitchFamily="34" charset="0"/>
                <a:cs typeface="Arial" pitchFamily="34" charset="0"/>
              </a:rPr>
              <a:t> </a:t>
            </a:r>
            <a:r>
              <a:rPr lang="en-US" dirty="0" err="1">
                <a:effectLst/>
                <a:latin typeface="Arial" pitchFamily="34" charset="0"/>
                <a:cs typeface="Arial" pitchFamily="34" charset="0"/>
              </a:rPr>
              <a:t>смрт</a:t>
            </a:r>
            <a:r>
              <a:rPr lang="en-US" dirty="0">
                <a:effectLst/>
                <a:latin typeface="Arial" pitchFamily="34" charset="0"/>
                <a:cs typeface="Arial" pitchFamily="34" charset="0"/>
              </a:rPr>
              <a:t> (</a:t>
            </a:r>
            <a:r>
              <a:rPr lang="en-US" u="sng" dirty="0" err="1">
                <a:effectLst/>
                <a:latin typeface="Arial" pitchFamily="34" charset="0"/>
                <a:cs typeface="Arial" pitchFamily="34" charset="0"/>
              </a:rPr>
              <a:t>синдром</a:t>
            </a:r>
            <a:r>
              <a:rPr lang="en-US" u="sng" dirty="0">
                <a:effectLst/>
                <a:latin typeface="Arial" pitchFamily="34" charset="0"/>
                <a:cs typeface="Arial" pitchFamily="34" charset="0"/>
              </a:rPr>
              <a:t> </a:t>
            </a:r>
            <a:r>
              <a:rPr lang="en-US" u="sng" dirty="0" err="1" smtClean="0">
                <a:effectLst/>
                <a:latin typeface="Arial" pitchFamily="34" charset="0"/>
                <a:cs typeface="Arial" pitchFamily="34" charset="0"/>
              </a:rPr>
              <a:t>ли</a:t>
            </a:r>
            <a:r>
              <a:rPr lang="sr-Cyrl-RS" u="sng" dirty="0" smtClean="0">
                <a:effectLst/>
                <a:latin typeface="Arial" pitchFamily="34" charset="0"/>
                <a:cs typeface="Arial" pitchFamily="34" charset="0"/>
              </a:rPr>
              <a:t>з</a:t>
            </a:r>
            <a:r>
              <a:rPr lang="en-US" u="sng" dirty="0" smtClean="0">
                <a:effectLst/>
                <a:latin typeface="Arial" pitchFamily="34" charset="0"/>
                <a:cs typeface="Arial" pitchFamily="34" charset="0"/>
              </a:rPr>
              <a:t>е </a:t>
            </a:r>
            <a:r>
              <a:rPr lang="en-US" u="sng" dirty="0" err="1">
                <a:effectLst/>
                <a:latin typeface="Arial" pitchFamily="34" charset="0"/>
                <a:cs typeface="Arial" pitchFamily="34" charset="0"/>
              </a:rPr>
              <a:t>тумора</a:t>
            </a:r>
            <a:r>
              <a:rPr lang="en-US" u="sng" dirty="0">
                <a:effectLst/>
                <a:latin typeface="Arial" pitchFamily="34" charset="0"/>
                <a:cs typeface="Arial" pitchFamily="34" charset="0"/>
              </a:rPr>
              <a:t>, </a:t>
            </a:r>
            <a:r>
              <a:rPr lang="en-US" dirty="0" err="1">
                <a:effectLst/>
                <a:latin typeface="Arial" pitchFamily="34" charset="0"/>
                <a:cs typeface="Arial" pitchFamily="34" charset="0"/>
              </a:rPr>
              <a:t>рабдомиолиза</a:t>
            </a:r>
            <a:r>
              <a:rPr lang="en-US" dirty="0">
                <a:effectLst/>
                <a:latin typeface="Arial" pitchFamily="34" charset="0"/>
                <a:cs typeface="Arial" pitchFamily="34" charset="0"/>
              </a:rPr>
              <a:t>, </a:t>
            </a:r>
            <a:r>
              <a:rPr lang="en-US" dirty="0" err="1">
                <a:effectLst/>
                <a:latin typeface="Arial" pitchFamily="34" charset="0"/>
                <a:cs typeface="Arial" pitchFamily="34" charset="0"/>
              </a:rPr>
              <a:t>малигна</a:t>
            </a:r>
            <a:r>
              <a:rPr lang="en-US" dirty="0">
                <a:effectLst/>
                <a:latin typeface="Arial" pitchFamily="34" charset="0"/>
                <a:cs typeface="Arial" pitchFamily="34" charset="0"/>
              </a:rPr>
              <a:t> </a:t>
            </a:r>
            <a:r>
              <a:rPr lang="en-US" dirty="0" err="1">
                <a:effectLst/>
                <a:latin typeface="Arial" pitchFamily="34" charset="0"/>
                <a:cs typeface="Arial" pitchFamily="34" charset="0"/>
              </a:rPr>
              <a:t>хиперпиретксија</a:t>
            </a:r>
            <a:r>
              <a:rPr lang="en-US" dirty="0">
                <a:effectLst/>
                <a:latin typeface="Arial" pitchFamily="34" charset="0"/>
                <a:cs typeface="Arial" pitchFamily="34" charset="0"/>
              </a:rPr>
              <a:t>, </a:t>
            </a:r>
            <a:r>
              <a:rPr lang="en-US" dirty="0" err="1">
                <a:effectLst/>
                <a:latin typeface="Arial" pitchFamily="34" charset="0"/>
                <a:cs typeface="Arial" pitchFamily="34" charset="0"/>
              </a:rPr>
              <a:t>топлотни</a:t>
            </a:r>
            <a:r>
              <a:rPr lang="en-US" dirty="0">
                <a:effectLst/>
                <a:latin typeface="Arial" pitchFamily="34" charset="0"/>
                <a:cs typeface="Arial" pitchFamily="34" charset="0"/>
              </a:rPr>
              <a:t> </a:t>
            </a:r>
            <a:r>
              <a:rPr lang="en-US" dirty="0" err="1">
                <a:effectLst/>
                <a:latin typeface="Arial" pitchFamily="34" charset="0"/>
                <a:cs typeface="Arial" pitchFamily="34" charset="0"/>
              </a:rPr>
              <a:t>удар</a:t>
            </a:r>
            <a:r>
              <a:rPr lang="en-US" dirty="0">
                <a:effectLst/>
                <a:latin typeface="Arial" pitchFamily="34" charset="0"/>
                <a:cs typeface="Arial" pitchFamily="34" charset="0"/>
              </a:rPr>
              <a:t>) </a:t>
            </a:r>
            <a:r>
              <a:rPr lang="en-US" dirty="0" err="1">
                <a:effectLst/>
                <a:latin typeface="Arial" pitchFamily="34" charset="0"/>
                <a:cs typeface="Arial" pitchFamily="34" charset="0"/>
              </a:rPr>
              <a:t>када</a:t>
            </a:r>
            <a:r>
              <a:rPr lang="en-US" dirty="0">
                <a:effectLst/>
                <a:latin typeface="Arial" pitchFamily="34" charset="0"/>
                <a:cs typeface="Arial" pitchFamily="34" charset="0"/>
              </a:rPr>
              <a:t> </a:t>
            </a:r>
            <a:r>
              <a:rPr lang="en-US" dirty="0" err="1">
                <a:effectLst/>
                <a:latin typeface="Arial" pitchFamily="34" charset="0"/>
                <a:cs typeface="Arial" pitchFamily="34" charset="0"/>
              </a:rPr>
              <a:t>долази</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до </a:t>
            </a:r>
            <a:r>
              <a:rPr lang="en-US" dirty="0" err="1" smtClean="0">
                <a:effectLst/>
                <a:latin typeface="Arial" pitchFamily="34" charset="0"/>
                <a:cs typeface="Arial" pitchFamily="34" charset="0"/>
              </a:rPr>
              <a:t>изласка</a:t>
            </a:r>
            <a:r>
              <a:rPr lang="en-US" dirty="0" smtClean="0">
                <a:effectLst/>
                <a:latin typeface="Arial" pitchFamily="34" charset="0"/>
                <a:cs typeface="Arial" pitchFamily="34" charset="0"/>
              </a:rPr>
              <a:t> </a:t>
            </a:r>
            <a:r>
              <a:rPr lang="en-US" dirty="0" err="1" smtClean="0">
                <a:effectLst/>
                <a:latin typeface="Arial" pitchFamily="34" charset="0"/>
                <a:cs typeface="Arial" pitchFamily="34" charset="0"/>
              </a:rPr>
              <a:t>фосф</a:t>
            </a:r>
            <a:r>
              <a:rPr lang="sr-Cyrl-RS" dirty="0">
                <a:effectLst/>
                <a:latin typeface="Arial" pitchFamily="34" charset="0"/>
                <a:cs typeface="Arial" pitchFamily="34" charset="0"/>
              </a:rPr>
              <a:t>а</a:t>
            </a:r>
            <a:r>
              <a:rPr lang="en-US" dirty="0" err="1" smtClean="0">
                <a:effectLst/>
                <a:latin typeface="Arial" pitchFamily="34" charset="0"/>
                <a:cs typeface="Arial" pitchFamily="34" charset="0"/>
              </a:rPr>
              <a:t>та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из</a:t>
            </a:r>
            <a:r>
              <a:rPr lang="en-US" dirty="0">
                <a:effectLst/>
                <a:latin typeface="Arial" pitchFamily="34" charset="0"/>
                <a:cs typeface="Arial" pitchFamily="34" charset="0"/>
              </a:rPr>
              <a:t> </a:t>
            </a:r>
            <a:r>
              <a:rPr lang="en-US" dirty="0" err="1">
                <a:effectLst/>
                <a:latin typeface="Arial" pitchFamily="34" charset="0"/>
                <a:cs typeface="Arial" pitchFamily="34" charset="0"/>
              </a:rPr>
              <a:t>ћелија</a:t>
            </a:r>
            <a:r>
              <a:rPr lang="en-US" dirty="0">
                <a:effectLst/>
                <a:latin typeface="Arial" pitchFamily="34" charset="0"/>
                <a:cs typeface="Arial" pitchFamily="34" charset="0"/>
              </a:rPr>
              <a:t>; </a:t>
            </a:r>
            <a:endParaRPr lang="sr-Cyrl-RS" dirty="0" smtClean="0">
              <a:effectLst/>
              <a:latin typeface="Arial" pitchFamily="34" charset="0"/>
              <a:cs typeface="Arial" pitchFamily="34" charset="0"/>
            </a:endParaRPr>
          </a:p>
          <a:p>
            <a:r>
              <a:rPr lang="en-US" dirty="0" err="1" smtClean="0">
                <a:effectLst/>
                <a:latin typeface="Arial" pitchFamily="34" charset="0"/>
                <a:cs typeface="Arial" pitchFamily="34" charset="0"/>
              </a:rPr>
              <a:t>Смањено</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излучивање</a:t>
            </a:r>
            <a:r>
              <a:rPr lang="en-US" dirty="0">
                <a:effectLst/>
                <a:latin typeface="Arial" pitchFamily="34" charset="0"/>
                <a:cs typeface="Arial" pitchFamily="34" charset="0"/>
              </a:rPr>
              <a:t> </a:t>
            </a:r>
            <a:r>
              <a:rPr lang="en-US" dirty="0" err="1">
                <a:effectLst/>
                <a:latin typeface="Arial" pitchFamily="34" charset="0"/>
                <a:cs typeface="Arial" pitchFamily="34" charset="0"/>
              </a:rPr>
              <a:t>бубрезима</a:t>
            </a:r>
            <a:r>
              <a:rPr lang="en-US" dirty="0">
                <a:effectLst/>
                <a:latin typeface="Arial" pitchFamily="34" charset="0"/>
                <a:cs typeface="Arial" pitchFamily="34" charset="0"/>
              </a:rPr>
              <a:t> </a:t>
            </a:r>
            <a:r>
              <a:rPr lang="en-US" dirty="0" err="1">
                <a:effectLst/>
                <a:latin typeface="Arial" pitchFamily="34" charset="0"/>
                <a:cs typeface="Arial" pitchFamily="34" charset="0"/>
              </a:rPr>
              <a:t>које</a:t>
            </a:r>
            <a:r>
              <a:rPr lang="en-US" dirty="0">
                <a:effectLst/>
                <a:latin typeface="Arial" pitchFamily="34" charset="0"/>
                <a:cs typeface="Arial" pitchFamily="34" charset="0"/>
              </a:rPr>
              <a:t> </a:t>
            </a:r>
            <a:r>
              <a:rPr lang="en-US" dirty="0" err="1">
                <a:effectLst/>
                <a:latin typeface="Arial" pitchFamily="34" charset="0"/>
                <a:cs typeface="Arial" pitchFamily="34" charset="0"/>
              </a:rPr>
              <a:t>може</a:t>
            </a:r>
            <a:r>
              <a:rPr lang="en-US" dirty="0">
                <a:effectLst/>
                <a:latin typeface="Arial" pitchFamily="34" charset="0"/>
                <a:cs typeface="Arial" pitchFamily="34" charset="0"/>
              </a:rPr>
              <a:t> </a:t>
            </a:r>
            <a:r>
              <a:rPr lang="en-US" dirty="0" err="1">
                <a:effectLst/>
                <a:latin typeface="Arial" pitchFamily="34" charset="0"/>
                <a:cs typeface="Arial" pitchFamily="34" charset="0"/>
              </a:rPr>
              <a:t>бити</a:t>
            </a:r>
            <a:r>
              <a:rPr lang="en-US" dirty="0">
                <a:effectLst/>
                <a:latin typeface="Arial" pitchFamily="34" charset="0"/>
                <a:cs typeface="Arial" pitchFamily="34" charset="0"/>
              </a:rPr>
              <a:t> </a:t>
            </a:r>
            <a:r>
              <a:rPr lang="en-US" dirty="0" err="1">
                <a:effectLst/>
                <a:latin typeface="Arial" pitchFamily="34" charset="0"/>
                <a:cs typeface="Arial" pitchFamily="34" charset="0"/>
              </a:rPr>
              <a:t>физиолошко</a:t>
            </a:r>
            <a:r>
              <a:rPr lang="en-US" dirty="0">
                <a:effectLst/>
                <a:latin typeface="Arial" pitchFamily="34" charset="0"/>
                <a:cs typeface="Arial" pitchFamily="34" charset="0"/>
              </a:rPr>
              <a:t> </a:t>
            </a:r>
            <a:r>
              <a:rPr lang="en-US" dirty="0" err="1">
                <a:effectLst/>
                <a:latin typeface="Arial" pitchFamily="34" charset="0"/>
                <a:cs typeface="Arial" pitchFamily="34" charset="0"/>
              </a:rPr>
              <a:t>због</a:t>
            </a:r>
            <a:r>
              <a:rPr lang="en-US" dirty="0">
                <a:effectLst/>
                <a:latin typeface="Arial" pitchFamily="34" charset="0"/>
                <a:cs typeface="Arial" pitchFamily="34" charset="0"/>
              </a:rPr>
              <a:t> </a:t>
            </a:r>
            <a:r>
              <a:rPr lang="en-US" dirty="0" err="1">
                <a:effectLst/>
                <a:latin typeface="Arial" pitchFamily="34" charset="0"/>
                <a:cs typeface="Arial" pitchFamily="34" charset="0"/>
              </a:rPr>
              <a:t>повећане</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реапсо</a:t>
            </a:r>
            <a:r>
              <a:rPr lang="sr-Cyrl-RS" dirty="0" smtClean="0">
                <a:effectLst/>
                <a:latin typeface="Arial" pitchFamily="34" charset="0"/>
                <a:cs typeface="Arial" pitchFamily="34" charset="0"/>
              </a:rPr>
              <a:t>р</a:t>
            </a:r>
            <a:r>
              <a:rPr lang="en-US" dirty="0" err="1" smtClean="0">
                <a:effectLst/>
                <a:latin typeface="Arial" pitchFamily="34" charset="0"/>
                <a:cs typeface="Arial" pitchFamily="34" charset="0"/>
              </a:rPr>
              <a:t>пције</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с</a:t>
            </a:r>
            <a:r>
              <a:rPr lang="en-US" dirty="0" smtClean="0">
                <a:effectLst/>
                <a:latin typeface="Arial" pitchFamily="34" charset="0"/>
                <a:cs typeface="Arial" pitchFamily="34" charset="0"/>
              </a:rPr>
              <a:t>е </a:t>
            </a:r>
            <a:r>
              <a:rPr lang="en-US" dirty="0" err="1">
                <a:effectLst/>
                <a:latin typeface="Arial" pitchFamily="34" charset="0"/>
                <a:cs typeface="Arial" pitchFamily="34" charset="0"/>
              </a:rPr>
              <a:t>дешава</a:t>
            </a:r>
            <a:r>
              <a:rPr lang="en-US" dirty="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деце</a:t>
            </a:r>
            <a:r>
              <a:rPr lang="en-US" dirty="0">
                <a:effectLst/>
                <a:latin typeface="Arial" pitchFamily="34" charset="0"/>
                <a:cs typeface="Arial" pitchFamily="34" charset="0"/>
              </a:rPr>
              <a:t> у </a:t>
            </a:r>
            <a:r>
              <a:rPr lang="en-US" dirty="0" err="1">
                <a:effectLst/>
                <a:latin typeface="Arial" pitchFamily="34" charset="0"/>
                <a:cs typeface="Arial" pitchFamily="34" charset="0"/>
              </a:rPr>
              <a:t>периоду</a:t>
            </a:r>
            <a:r>
              <a:rPr lang="en-US" dirty="0">
                <a:effectLst/>
                <a:latin typeface="Arial" pitchFamily="34" charset="0"/>
                <a:cs typeface="Arial" pitchFamily="34" charset="0"/>
              </a:rPr>
              <a:t> </a:t>
            </a:r>
            <a:r>
              <a:rPr lang="en-US" dirty="0" err="1">
                <a:effectLst/>
                <a:latin typeface="Arial" pitchFamily="34" charset="0"/>
                <a:cs typeface="Arial" pitchFamily="34" charset="0"/>
              </a:rPr>
              <a:t>интензивног</a:t>
            </a:r>
            <a:r>
              <a:rPr lang="en-US" dirty="0">
                <a:effectLst/>
                <a:latin typeface="Arial" pitchFamily="34" charset="0"/>
                <a:cs typeface="Arial" pitchFamily="34" charset="0"/>
              </a:rPr>
              <a:t> </a:t>
            </a:r>
            <a:r>
              <a:rPr lang="en-US" dirty="0" err="1">
                <a:effectLst/>
                <a:latin typeface="Arial" pitchFamily="34" charset="0"/>
                <a:cs typeface="Arial" pitchFamily="34" charset="0"/>
              </a:rPr>
              <a:t>раста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периоду</a:t>
            </a:r>
            <a:r>
              <a:rPr lang="en-US" dirty="0">
                <a:effectLst/>
                <a:latin typeface="Arial" pitchFamily="34" charset="0"/>
                <a:cs typeface="Arial" pitchFamily="34" charset="0"/>
              </a:rPr>
              <a:t> </a:t>
            </a:r>
            <a:r>
              <a:rPr lang="en-US" dirty="0" err="1">
                <a:effectLst/>
                <a:latin typeface="Arial" pitchFamily="34" charset="0"/>
                <a:cs typeface="Arial" pitchFamily="34" charset="0"/>
              </a:rPr>
              <a:t>лактације»код</a:t>
            </a:r>
            <a:r>
              <a:rPr lang="en-US" dirty="0">
                <a:effectLst/>
                <a:latin typeface="Arial" pitchFamily="34" charset="0"/>
                <a:cs typeface="Arial" pitchFamily="34" charset="0"/>
              </a:rPr>
              <a:t> </a:t>
            </a:r>
            <a:r>
              <a:rPr lang="sr-Cyrl-RS" dirty="0" err="1">
                <a:effectLst/>
                <a:latin typeface="Arial" pitchFamily="34" charset="0"/>
                <a:cs typeface="Arial" pitchFamily="34" charset="0"/>
              </a:rPr>
              <a:t>л</a:t>
            </a:r>
            <a:r>
              <a:rPr lang="en-US" dirty="0" err="1" smtClean="0">
                <a:effectLst/>
                <a:latin typeface="Arial" pitchFamily="34" charset="0"/>
                <a:cs typeface="Arial" pitchFamily="34" charset="0"/>
              </a:rPr>
              <a:t>ечења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дефицита</a:t>
            </a:r>
            <a:r>
              <a:rPr lang="en-US" dirty="0">
                <a:effectLst/>
                <a:latin typeface="Arial" pitchFamily="34" charset="0"/>
                <a:cs typeface="Arial" pitchFamily="34" charset="0"/>
              </a:rPr>
              <a:t> </a:t>
            </a:r>
            <a:r>
              <a:rPr lang="en-US" dirty="0" err="1">
                <a:effectLst/>
                <a:latin typeface="Arial" pitchFamily="34" charset="0"/>
                <a:cs typeface="Arial" pitchFamily="34" charset="0"/>
              </a:rPr>
              <a:t>витамина</a:t>
            </a:r>
            <a:r>
              <a:rPr lang="en-US" dirty="0">
                <a:effectLst/>
                <a:latin typeface="Arial" pitchFamily="34" charset="0"/>
                <a:cs typeface="Arial" pitchFamily="34" charset="0"/>
              </a:rPr>
              <a:t> </a:t>
            </a:r>
            <a:r>
              <a:rPr lang="en-US" dirty="0" smtClean="0">
                <a:effectLst/>
                <a:latin typeface="Arial" pitchFamily="34" charset="0"/>
                <a:cs typeface="Arial" pitchFamily="34" charset="0"/>
              </a:rPr>
              <a:t>D3</a:t>
            </a:r>
            <a:r>
              <a:rPr lang="en-US" dirty="0">
                <a:effectLst/>
                <a:latin typeface="Arial" pitchFamily="34" charset="0"/>
                <a:cs typeface="Arial" pitchFamily="34" charset="0"/>
              </a:rPr>
              <a:t>, </a:t>
            </a:r>
            <a:r>
              <a:rPr lang="en-US" dirty="0" smtClean="0">
                <a:effectLst/>
                <a:latin typeface="Arial" pitchFamily="34" charset="0"/>
                <a:cs typeface="Arial" pitchFamily="34" charset="0"/>
              </a:rPr>
              <a:t>и</a:t>
            </a:r>
            <a:r>
              <a:rPr lang="sr-Cyrl-RS" dirty="0" smtClean="0">
                <a:effectLst/>
                <a:latin typeface="Arial" pitchFamily="34" charset="0"/>
                <a:cs typeface="Arial" pitchFamily="34" charset="0"/>
              </a:rPr>
              <a:t>ли </a:t>
            </a:r>
            <a:r>
              <a:rPr lang="en-US" dirty="0" err="1" smtClean="0">
                <a:effectLst/>
                <a:latin typeface="Arial" pitchFamily="34" charset="0"/>
                <a:cs typeface="Arial" pitchFamily="34" charset="0"/>
              </a:rPr>
              <a:t>патолошко</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смањене</a:t>
            </a:r>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концентрације</a:t>
            </a:r>
            <a:r>
              <a:rPr lang="en-US" dirty="0">
                <a:effectLst/>
                <a:latin typeface="Arial" pitchFamily="34" charset="0"/>
                <a:cs typeface="Arial" pitchFamily="34" charset="0"/>
              </a:rPr>
              <a:t> (</a:t>
            </a:r>
            <a:r>
              <a:rPr lang="en-US" dirty="0" err="1">
                <a:effectLst/>
                <a:latin typeface="Arial" pitchFamily="34" charset="0"/>
                <a:cs typeface="Arial" pitchFamily="34" charset="0"/>
              </a:rPr>
              <a:t>или</a:t>
            </a:r>
            <a:r>
              <a:rPr lang="en-US" dirty="0">
                <a:effectLst/>
                <a:latin typeface="Arial" pitchFamily="34" charset="0"/>
                <a:cs typeface="Arial" pitchFamily="34" charset="0"/>
              </a:rPr>
              <a:t> </a:t>
            </a:r>
            <a:r>
              <a:rPr lang="en-US" dirty="0" err="1">
                <a:effectLst/>
                <a:latin typeface="Arial" pitchFamily="34" charset="0"/>
                <a:cs typeface="Arial" pitchFamily="34" charset="0"/>
              </a:rPr>
              <a:t>резистенције</a:t>
            </a:r>
            <a:r>
              <a:rPr lang="en-US" dirty="0">
                <a:effectLst/>
                <a:latin typeface="Arial" pitchFamily="34" charset="0"/>
                <a:cs typeface="Arial" pitchFamily="34" charset="0"/>
              </a:rPr>
              <a:t>) </a:t>
            </a:r>
            <a:r>
              <a:rPr lang="en-US" dirty="0" smtClean="0">
                <a:effectLst/>
                <a:latin typeface="Arial" pitchFamily="34" charset="0"/>
                <a:cs typeface="Arial" pitchFamily="34" charset="0"/>
              </a:rPr>
              <a:t>PTH, </a:t>
            </a:r>
            <a:r>
              <a:rPr lang="en-US" dirty="0" err="1">
                <a:effectLst/>
                <a:latin typeface="Arial" pitchFamily="34" charset="0"/>
                <a:cs typeface="Arial" pitchFamily="34" charset="0"/>
              </a:rPr>
              <a:t>интоксикације</a:t>
            </a:r>
            <a:r>
              <a:rPr lang="en-US" dirty="0">
                <a:effectLst/>
                <a:latin typeface="Arial" pitchFamily="34" charset="0"/>
                <a:cs typeface="Arial" pitchFamily="34" charset="0"/>
              </a:rPr>
              <a:t> </a:t>
            </a:r>
            <a:r>
              <a:rPr lang="en-US" dirty="0" err="1">
                <a:effectLst/>
                <a:latin typeface="Arial" pitchFamily="34" charset="0"/>
                <a:cs typeface="Arial" pitchFamily="34" charset="0"/>
              </a:rPr>
              <a:t>витамином</a:t>
            </a:r>
            <a:r>
              <a:rPr lang="en-US" dirty="0">
                <a:effectLst/>
                <a:latin typeface="Arial" pitchFamily="34" charset="0"/>
                <a:cs typeface="Arial" pitchFamily="34" charset="0"/>
              </a:rPr>
              <a:t> </a:t>
            </a:r>
            <a:r>
              <a:rPr lang="en-US" dirty="0" smtClean="0">
                <a:effectLst/>
                <a:latin typeface="Arial" pitchFamily="34" charset="0"/>
                <a:cs typeface="Arial" pitchFamily="34" charset="0"/>
              </a:rPr>
              <a:t>D*, </a:t>
            </a:r>
            <a:r>
              <a:rPr lang="en-US" dirty="0" err="1" smtClean="0">
                <a:effectLst/>
                <a:latin typeface="Arial" pitchFamily="34" charset="0"/>
                <a:cs typeface="Arial" pitchFamily="34" charset="0"/>
              </a:rPr>
              <a:t>тире</a:t>
            </a:r>
            <a:r>
              <a:rPr lang="sr-Cyrl-RS" dirty="0" smtClean="0">
                <a:effectLst/>
                <a:latin typeface="Arial" pitchFamily="34" charset="0"/>
                <a:cs typeface="Arial" pitchFamily="34" charset="0"/>
              </a:rPr>
              <a:t>о</a:t>
            </a:r>
            <a:r>
              <a:rPr lang="en-US" dirty="0" err="1" smtClean="0">
                <a:effectLst/>
                <a:latin typeface="Arial" pitchFamily="34" charset="0"/>
                <a:cs typeface="Arial" pitchFamily="34" charset="0"/>
              </a:rPr>
              <a:t>токсикозе</a:t>
            </a:r>
            <a:r>
              <a:rPr lang="en-US" dirty="0" smtClean="0">
                <a:effectLst/>
                <a:latin typeface="Arial" pitchFamily="34" charset="0"/>
                <a:cs typeface="Arial" pitchFamily="34" charset="0"/>
              </a:rPr>
              <a:t> </a:t>
            </a:r>
            <a:r>
              <a:rPr lang="en-US" dirty="0">
                <a:effectLst/>
                <a:latin typeface="Arial" pitchFamily="34" charset="0"/>
                <a:cs typeface="Arial" pitchFamily="34" charset="0"/>
              </a:rPr>
              <a:t>и </a:t>
            </a:r>
            <a:r>
              <a:rPr lang="en-US" dirty="0" err="1">
                <a:effectLst/>
                <a:latin typeface="Arial" pitchFamily="34" charset="0"/>
                <a:cs typeface="Arial" pitchFamily="34" charset="0"/>
              </a:rPr>
              <a:t>акромегалије</a:t>
            </a:r>
            <a:r>
              <a:rPr lang="en-US" dirty="0">
                <a:effectLst/>
                <a:latin typeface="Arial" pitchFamily="34" charset="0"/>
                <a:cs typeface="Arial" pitchFamily="34" charset="0"/>
              </a:rPr>
              <a:t>;</a:t>
            </a:r>
            <a:endParaRPr lang="sr-Latn-RS" dirty="0">
              <a:effectLst/>
              <a:latin typeface="Arial" pitchFamily="34" charset="0"/>
              <a:cs typeface="Arial" pitchFamily="34" charset="0"/>
            </a:endParaRPr>
          </a:p>
          <a:p>
            <a:r>
              <a:rPr lang="en-US" dirty="0" err="1" smtClean="0">
                <a:effectLst/>
                <a:latin typeface="Arial" pitchFamily="34" charset="0"/>
                <a:cs typeface="Arial" pitchFamily="34" charset="0"/>
              </a:rPr>
              <a:t>Утицај</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лекова</a:t>
            </a:r>
            <a:r>
              <a:rPr lang="en-US" dirty="0">
                <a:effectLst/>
                <a:latin typeface="Arial" pitchFamily="34" charset="0"/>
                <a:cs typeface="Arial" pitchFamily="34" charset="0"/>
              </a:rPr>
              <a:t>: </a:t>
            </a:r>
            <a:r>
              <a:rPr lang="en-US" dirty="0" err="1">
                <a:effectLst/>
                <a:latin typeface="Arial" pitchFamily="34" charset="0"/>
                <a:cs typeface="Arial" pitchFamily="34" charset="0"/>
              </a:rPr>
              <a:t>диуретици</a:t>
            </a:r>
            <a:r>
              <a:rPr lang="en-US" dirty="0">
                <a:effectLst/>
                <a:latin typeface="Arial" pitchFamily="34" charset="0"/>
                <a:cs typeface="Arial" pitchFamily="34" charset="0"/>
              </a:rPr>
              <a:t> (</a:t>
            </a:r>
            <a:r>
              <a:rPr lang="en-US" dirty="0" err="1">
                <a:effectLst/>
                <a:latin typeface="Arial" pitchFamily="34" charset="0"/>
                <a:cs typeface="Arial" pitchFamily="34" charset="0"/>
              </a:rPr>
              <a:t>фуросемид</a:t>
            </a:r>
            <a:r>
              <a:rPr lang="en-US" dirty="0">
                <a:effectLst/>
                <a:latin typeface="Arial" pitchFamily="34" charset="0"/>
                <a:cs typeface="Arial" pitchFamily="34" charset="0"/>
              </a:rPr>
              <a:t> и </a:t>
            </a:r>
            <a:r>
              <a:rPr lang="en-US" dirty="0" err="1">
                <a:effectLst/>
                <a:latin typeface="Arial" pitchFamily="34" charset="0"/>
                <a:cs typeface="Arial" pitchFamily="34" charset="0"/>
              </a:rPr>
              <a:t>хидрохлортиазид</a:t>
            </a:r>
            <a:r>
              <a:rPr lang="en-US" dirty="0">
                <a:effectLst/>
                <a:latin typeface="Arial" pitchFamily="34" charset="0"/>
                <a:cs typeface="Arial" pitchFamily="34" charset="0"/>
              </a:rPr>
              <a:t>), </a:t>
            </a:r>
            <a:r>
              <a:rPr lang="en-US" dirty="0" err="1">
                <a:effectLst/>
                <a:latin typeface="Arial" pitchFamily="34" charset="0"/>
                <a:cs typeface="Arial" pitchFamily="34" charset="0"/>
              </a:rPr>
              <a:t>анаболички</a:t>
            </a:r>
            <a:r>
              <a:rPr lang="en-US" dirty="0">
                <a:effectLst/>
                <a:latin typeface="Arial" pitchFamily="34" charset="0"/>
                <a:cs typeface="Arial" pitchFamily="34" charset="0"/>
              </a:rPr>
              <a:t> </a:t>
            </a:r>
            <a:r>
              <a:rPr lang="en-US" dirty="0" err="1">
                <a:effectLst/>
                <a:latin typeface="Arial" pitchFamily="34" charset="0"/>
                <a:cs typeface="Arial" pitchFamily="34" charset="0"/>
              </a:rPr>
              <a:t>стероиди</a:t>
            </a:r>
            <a:r>
              <a:rPr lang="en-US" dirty="0">
                <a:effectLst/>
                <a:latin typeface="Arial" pitchFamily="34" charset="0"/>
                <a:cs typeface="Arial" pitchFamily="34" charset="0"/>
              </a:rPr>
              <a:t>, </a:t>
            </a:r>
            <a:r>
              <a:rPr lang="en-US" dirty="0" err="1">
                <a:effectLst/>
                <a:latin typeface="Arial" pitchFamily="34" charset="0"/>
                <a:cs typeface="Arial" pitchFamily="34" charset="0"/>
              </a:rPr>
              <a:t>прогестерон</a:t>
            </a:r>
            <a:r>
              <a:rPr lang="en-US" dirty="0">
                <a:effectLst/>
                <a:latin typeface="Arial" pitchFamily="34" charset="0"/>
                <a:cs typeface="Arial" pitchFamily="34" charset="0"/>
              </a:rPr>
              <a:t>, </a:t>
            </a:r>
            <a:r>
              <a:rPr lang="en-US" dirty="0" err="1">
                <a:effectLst/>
                <a:latin typeface="Arial" pitchFamily="34" charset="0"/>
                <a:cs typeface="Arial" pitchFamily="34" charset="0"/>
              </a:rPr>
              <a:t>андрогени</a:t>
            </a:r>
            <a:r>
              <a:rPr lang="en-US" dirty="0">
                <a:effectLst/>
                <a:latin typeface="Arial" pitchFamily="34" charset="0"/>
                <a:cs typeface="Arial" pitchFamily="34" charset="0"/>
              </a:rPr>
              <a:t>, </a:t>
            </a:r>
            <a:r>
              <a:rPr lang="en-US" dirty="0" err="1">
                <a:effectLst/>
                <a:latin typeface="Arial" pitchFamily="34" charset="0"/>
                <a:cs typeface="Arial" pitchFamily="34" charset="0"/>
              </a:rPr>
              <a:t>фенитоин</a:t>
            </a:r>
            <a:r>
              <a:rPr lang="en-US" dirty="0">
                <a:effectLst/>
                <a:latin typeface="Arial" pitchFamily="34" charset="0"/>
                <a:cs typeface="Arial" pitchFamily="34" charset="0"/>
              </a:rPr>
              <a:t>, </a:t>
            </a:r>
            <a:r>
              <a:rPr lang="en-US" dirty="0" err="1">
                <a:effectLst/>
                <a:latin typeface="Arial" pitchFamily="34" charset="0"/>
                <a:cs typeface="Arial" pitchFamily="34" charset="0"/>
              </a:rPr>
              <a:t>бифосфонати</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Псеудохиперфосфатемија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хипертриглицеридемије</a:t>
            </a:r>
            <a:r>
              <a:rPr lang="en-US" dirty="0">
                <a:effectLst/>
                <a:latin typeface="Arial" pitchFamily="34" charset="0"/>
                <a:cs typeface="Arial" pitchFamily="34" charset="0"/>
              </a:rPr>
              <a:t> и </a:t>
            </a:r>
            <a:r>
              <a:rPr lang="en-US" dirty="0" smtClean="0">
                <a:effectLst/>
                <a:latin typeface="Arial" pitchFamily="34" charset="0"/>
                <a:cs typeface="Arial" pitchFamily="34" charset="0"/>
              </a:rPr>
              <a:t>in vitro </a:t>
            </a:r>
            <a:r>
              <a:rPr lang="en-US" dirty="0" err="1" smtClean="0">
                <a:effectLst/>
                <a:latin typeface="Arial" pitchFamily="34" charset="0"/>
                <a:cs typeface="Arial" pitchFamily="34" charset="0"/>
              </a:rPr>
              <a:t>хемолизе</a:t>
            </a:r>
            <a:r>
              <a:rPr lang="en-US" dirty="0">
                <a:effectLst/>
                <a:latin typeface="Arial" pitchFamily="34" charset="0"/>
                <a:cs typeface="Arial" pitchFamily="34" charset="0"/>
              </a:rPr>
              <a:t>.</a:t>
            </a:r>
            <a:endParaRPr lang="sr-Latn-RS" dirty="0">
              <a:effectLst/>
              <a:latin typeface="Arial" pitchFamily="34" charset="0"/>
              <a:cs typeface="Arial" pitchFamily="34" charset="0"/>
            </a:endParaRPr>
          </a:p>
          <a:p>
            <a:endParaRPr lang="sr-Latn-RS" dirty="0">
              <a:latin typeface="Arial" pitchFamily="34" charset="0"/>
              <a:cs typeface="Arial" pitchFamily="34" charset="0"/>
            </a:endParaRPr>
          </a:p>
        </p:txBody>
      </p:sp>
    </p:spTree>
    <p:extLst>
      <p:ext uri="{BB962C8B-B14F-4D97-AF65-F5344CB8AC3E}">
        <p14:creationId xmlns:p14="http://schemas.microsoft.com/office/powerpoint/2010/main" val="22063326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568952" cy="5616624"/>
          </a:xfrm>
        </p:spPr>
        <p:txBody>
          <a:bodyPr>
            <a:normAutofit fontScale="92500"/>
          </a:bodyPr>
          <a:lstStyle/>
          <a:p>
            <a:r>
              <a:rPr lang="en-US" dirty="0" err="1">
                <a:effectLst/>
                <a:latin typeface="Arial" pitchFamily="34" charset="0"/>
                <a:cs typeface="Arial" pitchFamily="34" charset="0"/>
              </a:rPr>
              <a:t>Хипофосфатемија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стање</a:t>
            </a:r>
            <a:r>
              <a:rPr lang="en-US" dirty="0">
                <a:effectLst/>
                <a:latin typeface="Arial" pitchFamily="34" charset="0"/>
                <a:cs typeface="Arial" pitchFamily="34" charset="0"/>
              </a:rPr>
              <a:t> </a:t>
            </a:r>
            <a:r>
              <a:rPr lang="en-US" dirty="0" err="1">
                <a:effectLst/>
                <a:latin typeface="Arial" pitchFamily="34" charset="0"/>
                <a:cs typeface="Arial" pitchFamily="34" charset="0"/>
              </a:rPr>
              <a:t>снижене</a:t>
            </a:r>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концентрације</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у </a:t>
            </a:r>
            <a:r>
              <a:rPr lang="en-US" dirty="0" err="1">
                <a:effectLst/>
                <a:latin typeface="Arial" pitchFamily="34" charset="0"/>
                <a:cs typeface="Arial" pitchFamily="34" charset="0"/>
              </a:rPr>
              <a:t>плазми</a:t>
            </a:r>
            <a:r>
              <a:rPr lang="en-US" dirty="0">
                <a:effectLst/>
                <a:latin typeface="Arial" pitchFamily="34" charset="0"/>
                <a:cs typeface="Arial" pitchFamily="34" charset="0"/>
              </a:rPr>
              <a:t> </a:t>
            </a:r>
            <a:r>
              <a:rPr lang="en-US" dirty="0" err="1">
                <a:effectLst/>
                <a:latin typeface="Arial" pitchFamily="34" charset="0"/>
                <a:cs typeface="Arial" pitchFamily="34" charset="0"/>
              </a:rPr>
              <a:t>испод</a:t>
            </a:r>
            <a:r>
              <a:rPr lang="en-US" dirty="0">
                <a:effectLst/>
                <a:latin typeface="Arial" pitchFamily="34" charset="0"/>
                <a:cs typeface="Arial" pitchFamily="34" charset="0"/>
              </a:rPr>
              <a:t> 0,87 </a:t>
            </a:r>
            <a:r>
              <a:rPr lang="en-US" dirty="0" err="1" smtClean="0">
                <a:effectLst/>
                <a:latin typeface="Arial" pitchFamily="34" charset="0"/>
                <a:cs typeface="Arial" pitchFamily="34" charset="0"/>
              </a:rPr>
              <a:t>mmol</a:t>
            </a:r>
            <a:r>
              <a:rPr lang="en-US" dirty="0" smtClean="0">
                <a:effectLst/>
                <a:latin typeface="Arial" pitchFamily="34" charset="0"/>
                <a:cs typeface="Arial" pitchFamily="34" charset="0"/>
              </a:rPr>
              <a:t>/L, </a:t>
            </a:r>
            <a:r>
              <a:rPr lang="en-US" dirty="0">
                <a:effectLst/>
                <a:latin typeface="Arial" pitchFamily="34" charset="0"/>
                <a:cs typeface="Arial" pitchFamily="34" charset="0"/>
              </a:rPr>
              <a:t>а </a:t>
            </a:r>
            <a:r>
              <a:rPr lang="en-US" dirty="0" err="1">
                <a:effectLst/>
                <a:latin typeface="Arial" pitchFamily="34" charset="0"/>
                <a:cs typeface="Arial" pitchFamily="34" charset="0"/>
              </a:rPr>
              <a:t>јавља</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из</a:t>
            </a:r>
            <a:r>
              <a:rPr lang="en-US" dirty="0">
                <a:effectLst/>
                <a:latin typeface="Arial" pitchFamily="34" charset="0"/>
                <a:cs typeface="Arial" pitchFamily="34" charset="0"/>
              </a:rPr>
              <a:t> </a:t>
            </a:r>
            <a:r>
              <a:rPr lang="en-US" dirty="0" err="1">
                <a:effectLst/>
                <a:latin typeface="Arial" pitchFamily="34" charset="0"/>
                <a:cs typeface="Arial" pitchFamily="34" charset="0"/>
              </a:rPr>
              <a:t>следећих</a:t>
            </a:r>
            <a:r>
              <a:rPr lang="en-US" dirty="0">
                <a:effectLst/>
                <a:latin typeface="Arial" pitchFamily="34" charset="0"/>
                <a:cs typeface="Arial" pitchFamily="34" charset="0"/>
              </a:rPr>
              <a:t> </a:t>
            </a:r>
            <a:r>
              <a:rPr lang="en-US" dirty="0" err="1">
                <a:effectLst/>
                <a:latin typeface="Arial" pitchFamily="34" charset="0"/>
                <a:cs typeface="Arial" pitchFamily="34" charset="0"/>
              </a:rPr>
              <a:t>разлога</a:t>
            </a:r>
            <a:r>
              <a:rPr lang="en-US" dirty="0">
                <a:effectLst/>
                <a:latin typeface="Arial" pitchFamily="34" charset="0"/>
                <a:cs typeface="Arial" pitchFamily="34" charset="0"/>
              </a:rPr>
              <a:t>: </a:t>
            </a:r>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Генетска – хипофосатазија, </a:t>
            </a:r>
            <a:r>
              <a:rPr lang="sr-Cyrl-RS" dirty="0" smtClean="0">
                <a:latin typeface="Arial" pitchFamily="34" charset="0"/>
                <a:cs typeface="Arial" pitchFamily="34" charset="0"/>
              </a:rPr>
              <a:t>наследно обољење које захвата зубни и коштани систем. Узроковано је мутацијом гена који условљава дефицит активности ткивне неспецифичне алкалне фосфатазе</a:t>
            </a:r>
            <a:endParaRPr lang="sr-Cyrl-RS" dirty="0" smtClean="0">
              <a:effectLst/>
              <a:latin typeface="Arial" pitchFamily="34" charset="0"/>
              <a:cs typeface="Arial" pitchFamily="34" charset="0"/>
            </a:endParaRPr>
          </a:p>
          <a:p>
            <a:r>
              <a:rPr lang="en-US" dirty="0" err="1" smtClean="0">
                <a:effectLst/>
                <a:latin typeface="Arial" pitchFamily="34" charset="0"/>
                <a:cs typeface="Arial" pitchFamily="34" charset="0"/>
              </a:rPr>
              <a:t>Смањено</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уношење</a:t>
            </a:r>
            <a:r>
              <a:rPr lang="en-US" dirty="0">
                <a:effectLst/>
                <a:latin typeface="Arial" pitchFamily="34" charset="0"/>
                <a:cs typeface="Arial" pitchFamily="34" charset="0"/>
              </a:rPr>
              <a:t> </a:t>
            </a:r>
            <a:r>
              <a:rPr lang="en-US" dirty="0" err="1">
                <a:effectLst/>
                <a:latin typeface="Arial" pitchFamily="34" charset="0"/>
                <a:cs typeface="Arial" pitchFamily="34" charset="0"/>
              </a:rPr>
              <a:t>или</a:t>
            </a:r>
            <a:r>
              <a:rPr lang="en-US" dirty="0">
                <a:effectLst/>
                <a:latin typeface="Arial" pitchFamily="34" charset="0"/>
                <a:cs typeface="Arial" pitchFamily="34" charset="0"/>
              </a:rPr>
              <a:t> </a:t>
            </a:r>
            <a:r>
              <a:rPr lang="en-US" dirty="0" err="1">
                <a:effectLst/>
                <a:latin typeface="Arial" pitchFamily="34" charset="0"/>
                <a:cs typeface="Arial" pitchFamily="34" charset="0"/>
              </a:rPr>
              <a:t>поремећена</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фосфата</a:t>
            </a:r>
            <a:r>
              <a:rPr lang="en-US" dirty="0">
                <a:effectLst/>
                <a:latin typeface="Arial" pitchFamily="34" charset="0"/>
                <a:cs typeface="Arial" pitchFamily="34" charset="0"/>
              </a:rPr>
              <a:t>: </a:t>
            </a:r>
            <a:r>
              <a:rPr lang="en-US" dirty="0" err="1">
                <a:effectLst/>
                <a:latin typeface="Arial" pitchFamily="34" charset="0"/>
                <a:cs typeface="Arial" pitchFamily="34" charset="0"/>
              </a:rPr>
              <a:t>код</a:t>
            </a:r>
            <a:r>
              <a:rPr lang="en-US" dirty="0">
                <a:effectLst/>
                <a:latin typeface="Arial" pitchFamily="34" charset="0"/>
                <a:cs typeface="Arial" pitchFamily="34" charset="0"/>
              </a:rPr>
              <a:t> </a:t>
            </a:r>
            <a:r>
              <a:rPr lang="en-US" dirty="0" err="1">
                <a:effectLst/>
                <a:latin typeface="Arial" pitchFamily="34" charset="0"/>
                <a:cs typeface="Arial" pitchFamily="34" charset="0"/>
              </a:rPr>
              <a:t>гладовања</a:t>
            </a:r>
            <a:r>
              <a:rPr lang="en-US" dirty="0">
                <a:effectLst/>
                <a:latin typeface="Arial" pitchFamily="34" charset="0"/>
                <a:cs typeface="Arial" pitchFamily="34" charset="0"/>
              </a:rPr>
              <a:t>, </a:t>
            </a:r>
            <a:r>
              <a:rPr lang="en-US" dirty="0" err="1">
                <a:effectLst/>
                <a:latin typeface="Arial" pitchFamily="34" charset="0"/>
                <a:cs typeface="Arial" pitchFamily="34" charset="0"/>
              </a:rPr>
              <a:t>малапсорпција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свих</a:t>
            </a:r>
            <a:r>
              <a:rPr lang="en-US" dirty="0">
                <a:effectLst/>
                <a:latin typeface="Arial" pitchFamily="34" charset="0"/>
                <a:cs typeface="Arial" pitchFamily="34" charset="0"/>
              </a:rPr>
              <a:t> </a:t>
            </a:r>
            <a:r>
              <a:rPr lang="en-US" dirty="0" err="1">
                <a:effectLst/>
                <a:latin typeface="Arial" pitchFamily="34" charset="0"/>
                <a:cs typeface="Arial" pitchFamily="34" charset="0"/>
              </a:rPr>
              <a:t>врста</a:t>
            </a:r>
            <a:r>
              <a:rPr lang="en-US" dirty="0">
                <a:effectLst/>
                <a:latin typeface="Arial" pitchFamily="34" charset="0"/>
                <a:cs typeface="Arial" pitchFamily="34" charset="0"/>
              </a:rPr>
              <a:t>, </a:t>
            </a:r>
            <a:r>
              <a:rPr lang="en-US" dirty="0" err="1">
                <a:effectLst/>
                <a:latin typeface="Arial" pitchFamily="34" charset="0"/>
                <a:cs typeface="Arial" pitchFamily="34" charset="0"/>
              </a:rPr>
              <a:t>узимања</a:t>
            </a:r>
            <a:r>
              <a:rPr lang="en-US" dirty="0">
                <a:effectLst/>
                <a:latin typeface="Arial" pitchFamily="34" charset="0"/>
                <a:cs typeface="Arial" pitchFamily="34" charset="0"/>
              </a:rPr>
              <a:t> </a:t>
            </a:r>
            <a:r>
              <a:rPr lang="en-US" dirty="0" err="1">
                <a:effectLst/>
                <a:latin typeface="Arial" pitchFamily="34" charset="0"/>
                <a:cs typeface="Arial" pitchFamily="34" charset="0"/>
              </a:rPr>
              <a:t>антацида</a:t>
            </a:r>
            <a:r>
              <a:rPr lang="en-US" dirty="0">
                <a:effectLst/>
                <a:latin typeface="Arial" pitchFamily="34" charset="0"/>
                <a:cs typeface="Arial" pitchFamily="34" charset="0"/>
              </a:rPr>
              <a:t> </a:t>
            </a:r>
            <a:r>
              <a:rPr lang="en-US" dirty="0" err="1">
                <a:effectLst/>
                <a:latin typeface="Arial" pitchFamily="34" charset="0"/>
                <a:cs typeface="Arial" pitchFamily="34" charset="0"/>
              </a:rPr>
              <a:t>са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Аl</a:t>
            </a:r>
            <a:r>
              <a:rPr lang="en-US" dirty="0" smtClean="0">
                <a:effectLst/>
                <a:latin typeface="Arial" pitchFamily="34" charset="0"/>
                <a:cs typeface="Arial" pitchFamily="34" charset="0"/>
              </a:rPr>
              <a:t> </a:t>
            </a:r>
            <a:r>
              <a:rPr lang="en-US" dirty="0">
                <a:effectLst/>
                <a:latin typeface="Arial" pitchFamily="34" charset="0"/>
                <a:cs typeface="Arial" pitchFamily="34" charset="0"/>
              </a:rPr>
              <a:t>и </a:t>
            </a:r>
            <a:r>
              <a:rPr lang="en-US" dirty="0" err="1" smtClean="0">
                <a:effectLst/>
                <a:latin typeface="Arial" pitchFamily="34" charset="0"/>
                <a:cs typeface="Arial" pitchFamily="34" charset="0"/>
              </a:rPr>
              <a:t>Мg</a:t>
            </a:r>
            <a:r>
              <a:rPr lang="en-US" dirty="0" smtClean="0">
                <a:effectLst/>
                <a:latin typeface="Arial" pitchFamily="34" charset="0"/>
                <a:cs typeface="Arial" pitchFamily="34" charset="0"/>
              </a:rPr>
              <a:t>, </a:t>
            </a:r>
          </a:p>
          <a:p>
            <a:pPr>
              <a:buNone/>
            </a:pPr>
            <a:r>
              <a:rPr lang="en-US" dirty="0" err="1" smtClean="0">
                <a:effectLst/>
                <a:latin typeface="Arial" pitchFamily="34" charset="0"/>
                <a:cs typeface="Arial" pitchFamily="34" charset="0"/>
              </a:rPr>
              <a:t>код</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акутног</a:t>
            </a:r>
            <a:r>
              <a:rPr lang="en-US" dirty="0">
                <a:effectLst/>
                <a:latin typeface="Arial" pitchFamily="34" charset="0"/>
                <a:cs typeface="Arial" pitchFamily="34" charset="0"/>
              </a:rPr>
              <a:t> и </a:t>
            </a:r>
            <a:r>
              <a:rPr lang="en-US" dirty="0" err="1">
                <a:effectLst/>
                <a:latin typeface="Arial" pitchFamily="34" charset="0"/>
                <a:cs typeface="Arial" pitchFamily="34" charset="0"/>
              </a:rPr>
              <a:t>хроничног</a:t>
            </a:r>
            <a:r>
              <a:rPr lang="en-US" dirty="0">
                <a:effectLst/>
                <a:latin typeface="Arial" pitchFamily="34" charset="0"/>
                <a:cs typeface="Arial" pitchFamily="34" charset="0"/>
              </a:rPr>
              <a:t> </a:t>
            </a:r>
            <a:r>
              <a:rPr lang="en-US" dirty="0" err="1">
                <a:effectLst/>
                <a:latin typeface="Arial" pitchFamily="34" charset="0"/>
                <a:cs typeface="Arial" pitchFamily="34" charset="0"/>
              </a:rPr>
              <a:t>алкохолизма</a:t>
            </a:r>
            <a:r>
              <a:rPr lang="en-US" dirty="0">
                <a:effectLst/>
                <a:latin typeface="Arial" pitchFamily="34" charset="0"/>
                <a:cs typeface="Arial" pitchFamily="34" charset="0"/>
              </a:rPr>
              <a:t>, </a:t>
            </a:r>
            <a:r>
              <a:rPr lang="en-US" dirty="0" err="1">
                <a:effectLst/>
                <a:latin typeface="Arial" pitchFamily="34" charset="0"/>
                <a:cs typeface="Arial" pitchFamily="34" charset="0"/>
              </a:rPr>
              <a:t>стеатореје</a:t>
            </a:r>
            <a:r>
              <a:rPr lang="en-US" dirty="0">
                <a:effectLst/>
                <a:latin typeface="Arial" pitchFamily="34" charset="0"/>
                <a:cs typeface="Arial" pitchFamily="34" charset="0"/>
              </a:rPr>
              <a:t>, </a:t>
            </a:r>
            <a:r>
              <a:rPr lang="en-US" dirty="0" err="1">
                <a:effectLst/>
                <a:latin typeface="Arial" pitchFamily="34" charset="0"/>
                <a:cs typeface="Arial" pitchFamily="34" charset="0"/>
              </a:rPr>
              <a:t>хроничне</a:t>
            </a:r>
            <a:r>
              <a:rPr lang="en-US" dirty="0">
                <a:effectLst/>
                <a:latin typeface="Arial" pitchFamily="34" charset="0"/>
                <a:cs typeface="Arial" pitchFamily="34" charset="0"/>
              </a:rPr>
              <a:t> </a:t>
            </a:r>
            <a:r>
              <a:rPr lang="en-US" dirty="0" err="1">
                <a:effectLst/>
                <a:latin typeface="Arial" pitchFamily="34" charset="0"/>
                <a:cs typeface="Arial" pitchFamily="34" charset="0"/>
              </a:rPr>
              <a:t>дијареје</a:t>
            </a:r>
            <a:r>
              <a:rPr lang="en-US" dirty="0">
                <a:effectLst/>
                <a:latin typeface="Arial" pitchFamily="34" charset="0"/>
                <a:cs typeface="Arial" pitchFamily="34" charset="0"/>
              </a:rPr>
              <a:t>; </a:t>
            </a:r>
            <a:endParaRPr lang="en-US" dirty="0" smtClean="0">
              <a:effectLst/>
              <a:latin typeface="Arial" pitchFamily="34" charset="0"/>
              <a:cs typeface="Arial" pitchFamily="34" charset="0"/>
            </a:endParaRPr>
          </a:p>
          <a:p>
            <a:pPr>
              <a:buFontTx/>
              <a:buChar char="-"/>
            </a:pPr>
            <a:r>
              <a:rPr lang="en-US" dirty="0" err="1" smtClean="0">
                <a:effectLst/>
                <a:latin typeface="Arial" pitchFamily="34" charset="0"/>
                <a:cs typeface="Arial" pitchFamily="34" charset="0"/>
              </a:rPr>
              <a:t>Ендокрини</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поремећаји</a:t>
            </a:r>
            <a:r>
              <a:rPr lang="en-US" dirty="0">
                <a:effectLst/>
                <a:latin typeface="Arial" pitchFamily="34" charset="0"/>
                <a:cs typeface="Arial" pitchFamily="34" charset="0"/>
              </a:rPr>
              <a:t>: </a:t>
            </a:r>
            <a:r>
              <a:rPr lang="en-US" dirty="0" err="1">
                <a:effectLst/>
                <a:latin typeface="Arial" pitchFamily="34" charset="0"/>
                <a:cs typeface="Arial" pitchFamily="34" charset="0"/>
              </a:rPr>
              <a:t>примарни</a:t>
            </a:r>
            <a:r>
              <a:rPr lang="en-US" dirty="0">
                <a:effectLst/>
                <a:latin typeface="Arial" pitchFamily="34" charset="0"/>
                <a:cs typeface="Arial" pitchFamily="34" charset="0"/>
              </a:rPr>
              <a:t> и </a:t>
            </a:r>
            <a:r>
              <a:rPr lang="en-US" dirty="0" err="1">
                <a:effectLst/>
                <a:latin typeface="Arial" pitchFamily="34" charset="0"/>
                <a:cs typeface="Arial" pitchFamily="34" charset="0"/>
              </a:rPr>
              <a:t>секундарни</a:t>
            </a:r>
            <a:r>
              <a:rPr lang="en-US" dirty="0">
                <a:effectLst/>
                <a:latin typeface="Arial" pitchFamily="34" charset="0"/>
                <a:cs typeface="Arial" pitchFamily="34" charset="0"/>
              </a:rPr>
              <a:t> </a:t>
            </a:r>
            <a:r>
              <a:rPr lang="en-US" dirty="0" err="1">
                <a:effectLst/>
                <a:latin typeface="Arial" pitchFamily="34" charset="0"/>
                <a:cs typeface="Arial" pitchFamily="34" charset="0"/>
              </a:rPr>
              <a:t>хипопаратироидизам</a:t>
            </a:r>
            <a:r>
              <a:rPr lang="en-US" dirty="0">
                <a:effectLst/>
                <a:latin typeface="Arial" pitchFamily="34" charset="0"/>
                <a:cs typeface="Arial" pitchFamily="34" charset="0"/>
              </a:rPr>
              <a:t>, </a:t>
            </a:r>
            <a:r>
              <a:rPr lang="en-US" dirty="0" err="1">
                <a:effectLst/>
                <a:latin typeface="Arial" pitchFamily="34" charset="0"/>
                <a:cs typeface="Arial" pitchFamily="34" charset="0"/>
              </a:rPr>
              <a:t>недостатак</a:t>
            </a:r>
            <a:r>
              <a:rPr lang="en-US" dirty="0">
                <a:effectLst/>
                <a:latin typeface="Arial" pitchFamily="34" charset="0"/>
                <a:cs typeface="Arial" pitchFamily="34" charset="0"/>
              </a:rPr>
              <a:t> </a:t>
            </a:r>
            <a:r>
              <a:rPr lang="en-US" dirty="0" err="1">
                <a:effectLst/>
                <a:latin typeface="Arial" pitchFamily="34" charset="0"/>
                <a:cs typeface="Arial" pitchFamily="34" charset="0"/>
              </a:rPr>
              <a:t>витамина</a:t>
            </a:r>
            <a:r>
              <a:rPr lang="en-US" dirty="0">
                <a:effectLst/>
                <a:latin typeface="Arial" pitchFamily="34" charset="0"/>
                <a:cs typeface="Arial" pitchFamily="34" charset="0"/>
              </a:rPr>
              <a:t> </a:t>
            </a:r>
            <a:r>
              <a:rPr lang="en-US" dirty="0" smtClean="0">
                <a:effectLst/>
                <a:latin typeface="Arial" pitchFamily="34" charset="0"/>
                <a:cs typeface="Arial" pitchFamily="34" charset="0"/>
              </a:rPr>
              <a:t>D; </a:t>
            </a:r>
            <a:endParaRPr lang="sr-Cyrl-RS" dirty="0" smtClean="0">
              <a:effectLst/>
              <a:latin typeface="Arial" pitchFamily="34" charset="0"/>
              <a:cs typeface="Arial" pitchFamily="34" charset="0"/>
            </a:endParaRPr>
          </a:p>
          <a:p>
            <a:pPr marL="18288" indent="0">
              <a:buNone/>
            </a:pPr>
            <a:r>
              <a:rPr lang="en-US" dirty="0" smtClean="0">
                <a:effectLst/>
                <a:latin typeface="Arial" pitchFamily="34" charset="0"/>
                <a:cs typeface="Arial" pitchFamily="34" charset="0"/>
              </a:rPr>
              <a:t>- </a:t>
            </a:r>
            <a:r>
              <a:rPr lang="en-US" dirty="0" err="1">
                <a:effectLst/>
                <a:latin typeface="Arial" pitchFamily="34" charset="0"/>
                <a:cs typeface="Arial" pitchFamily="34" charset="0"/>
              </a:rPr>
              <a:t>Реналне</a:t>
            </a:r>
            <a:r>
              <a:rPr lang="en-US" dirty="0">
                <a:effectLst/>
                <a:latin typeface="Arial" pitchFamily="34" charset="0"/>
                <a:cs typeface="Arial" pitchFamily="34" charset="0"/>
              </a:rPr>
              <a:t> </a:t>
            </a:r>
            <a:r>
              <a:rPr lang="en-US" dirty="0" err="1">
                <a:effectLst/>
                <a:latin typeface="Arial" pitchFamily="34" charset="0"/>
                <a:cs typeface="Arial" pitchFamily="34" charset="0"/>
              </a:rPr>
              <a:t>дисфункције</a:t>
            </a:r>
            <a:r>
              <a:rPr lang="en-US" dirty="0">
                <a:effectLst/>
                <a:latin typeface="Arial" pitchFamily="34" charset="0"/>
                <a:cs typeface="Arial" pitchFamily="34" charset="0"/>
              </a:rPr>
              <a:t>: </a:t>
            </a:r>
            <a:r>
              <a:rPr lang="en-US" dirty="0" err="1">
                <a:effectLst/>
                <a:latin typeface="Arial" pitchFamily="34" charset="0"/>
                <a:cs typeface="Arial" pitchFamily="34" charset="0"/>
              </a:rPr>
              <a:t>нефролитијаза</a:t>
            </a:r>
            <a:r>
              <a:rPr lang="en-US" dirty="0">
                <a:effectLst/>
                <a:latin typeface="Arial" pitchFamily="34" charset="0"/>
                <a:cs typeface="Arial" pitchFamily="34" charset="0"/>
              </a:rPr>
              <a:t>, </a:t>
            </a:r>
            <a:r>
              <a:rPr lang="en-US" dirty="0" err="1">
                <a:effectLst/>
                <a:latin typeface="Arial" pitchFamily="34" charset="0"/>
                <a:cs typeface="Arial" pitchFamily="34" charset="0"/>
              </a:rPr>
              <a:t>осмотска</a:t>
            </a:r>
            <a:r>
              <a:rPr lang="en-US" dirty="0">
                <a:effectLst/>
                <a:latin typeface="Arial" pitchFamily="34" charset="0"/>
                <a:cs typeface="Arial" pitchFamily="34" charset="0"/>
              </a:rPr>
              <a:t> </a:t>
            </a:r>
            <a:r>
              <a:rPr lang="en-US" dirty="0" err="1">
                <a:effectLst/>
                <a:latin typeface="Arial" pitchFamily="34" charset="0"/>
                <a:cs typeface="Arial" pitchFamily="34" charset="0"/>
              </a:rPr>
              <a:t>диуреза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Фан</a:t>
            </a:r>
            <a:r>
              <a:rPr lang="sr-Cyrl-RS" dirty="0">
                <a:effectLst/>
                <a:latin typeface="Arial" pitchFamily="34" charset="0"/>
                <a:cs typeface="Arial" pitchFamily="34" charset="0"/>
              </a:rPr>
              <a:t>к</a:t>
            </a:r>
            <a:r>
              <a:rPr lang="en-US" dirty="0" err="1" smtClean="0">
                <a:effectLst/>
                <a:latin typeface="Arial" pitchFamily="34" charset="0"/>
                <a:cs typeface="Arial" pitchFamily="34" charset="0"/>
              </a:rPr>
              <a:t>они</a:t>
            </a:r>
            <a:r>
              <a:rPr lang="sr-Cyrl-RS" dirty="0" smtClean="0">
                <a:effectLst/>
                <a:latin typeface="Arial" pitchFamily="34" charset="0"/>
                <a:cs typeface="Arial" pitchFamily="34" charset="0"/>
              </a:rPr>
              <a:t>јев</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синдром</a:t>
            </a:r>
            <a:r>
              <a:rPr lang="en-US" dirty="0">
                <a:effectLst/>
                <a:latin typeface="Arial" pitchFamily="34" charset="0"/>
                <a:cs typeface="Arial" pitchFamily="34" charset="0"/>
              </a:rPr>
              <a:t>; </a:t>
            </a:r>
            <a:endParaRPr lang="en-US" dirty="0" smtClean="0">
              <a:effectLst/>
              <a:latin typeface="Arial" pitchFamily="34" charset="0"/>
              <a:cs typeface="Arial" pitchFamily="34" charset="0"/>
            </a:endParaRPr>
          </a:p>
          <a:p>
            <a:r>
              <a:rPr lang="sr-Cyrl-RS" dirty="0">
                <a:latin typeface="Arial" pitchFamily="34" charset="0"/>
                <a:cs typeface="Arial" pitchFamily="34" charset="0"/>
              </a:rPr>
              <a:t>Кад постоји хипервентилација (респираторна алкалоза, дијабетична кетоацидоза, у стањима страха и бола) смањује се угљен диоксид у крви и </a:t>
            </a:r>
            <a:r>
              <a:rPr lang="sr-Cyrl-RS" dirty="0" smtClean="0">
                <a:latin typeface="Arial" pitchFamily="34" charset="0"/>
                <a:cs typeface="Arial" pitchFamily="34" charset="0"/>
              </a:rPr>
              <a:t>ћелијама</a:t>
            </a:r>
            <a:r>
              <a:rPr lang="en-US" dirty="0" smtClean="0">
                <a:latin typeface="Arial" pitchFamily="34" charset="0"/>
                <a:cs typeface="Arial" pitchFamily="34" charset="0"/>
              </a:rPr>
              <a:t> = </a:t>
            </a:r>
            <a:r>
              <a:rPr lang="sr-Cyrl-RS" dirty="0" smtClean="0">
                <a:latin typeface="Arial" pitchFamily="34" charset="0"/>
                <a:cs typeface="Arial" pitchFamily="34" charset="0"/>
              </a:rPr>
              <a:t>снижавања </a:t>
            </a:r>
            <a:r>
              <a:rPr lang="sr-Cyrl-RS" dirty="0">
                <a:latin typeface="Arial" pitchFamily="34" charset="0"/>
                <a:cs typeface="Arial" pitchFamily="34" charset="0"/>
              </a:rPr>
              <a:t>концентрације водоникових јона у </a:t>
            </a:r>
            <a:r>
              <a:rPr lang="sr-Cyrl-RS" dirty="0" smtClean="0">
                <a:latin typeface="Arial" pitchFamily="34" charset="0"/>
                <a:cs typeface="Arial" pitchFamily="34" charset="0"/>
              </a:rPr>
              <a:t>ћелији</a:t>
            </a:r>
            <a:r>
              <a:rPr lang="en-US" dirty="0" smtClean="0">
                <a:latin typeface="Arial" pitchFamily="34" charset="0"/>
                <a:cs typeface="Arial" pitchFamily="34" charset="0"/>
              </a:rPr>
              <a:t> = </a:t>
            </a:r>
            <a:r>
              <a:rPr lang="sr-Cyrl-RS" dirty="0" smtClean="0">
                <a:latin typeface="Arial" pitchFamily="34" charset="0"/>
                <a:cs typeface="Arial" pitchFamily="34" charset="0"/>
              </a:rPr>
              <a:t>активација фосфофрукто-киназе за последицу </a:t>
            </a:r>
            <a:r>
              <a:rPr lang="sr-Cyrl-RS" dirty="0">
                <a:latin typeface="Arial" pitchFamily="34" charset="0"/>
                <a:cs typeface="Arial" pitchFamily="34" charset="0"/>
              </a:rPr>
              <a:t>има прелазак фосфата из крви у ћелије, односно хипофосфатемију.</a:t>
            </a:r>
            <a:endParaRPr lang="sr-Latn-RS" dirty="0">
              <a:latin typeface="Arial" pitchFamily="34" charset="0"/>
              <a:cs typeface="Arial" pitchFamily="34" charset="0"/>
            </a:endParaRPr>
          </a:p>
        </p:txBody>
      </p:sp>
      <p:sp>
        <p:nvSpPr>
          <p:cNvPr id="3" name="Title 2"/>
          <p:cNvSpPr>
            <a:spLocks noGrp="1"/>
          </p:cNvSpPr>
          <p:nvPr>
            <p:ph type="title"/>
          </p:nvPr>
        </p:nvSpPr>
        <p:spPr>
          <a:xfrm>
            <a:off x="2267744" y="-171400"/>
            <a:ext cx="7543800" cy="914400"/>
          </a:xfrm>
        </p:spPr>
        <p:txBody>
          <a:bodyPr/>
          <a:lstStyle/>
          <a:p>
            <a:r>
              <a:rPr lang="sr-Cyrl-RS" sz="3200" dirty="0" smtClean="0">
                <a:latin typeface="Arial" pitchFamily="34" charset="0"/>
                <a:cs typeface="Arial" pitchFamily="34" charset="0"/>
              </a:rPr>
              <a:t>Хипофосфатемија</a:t>
            </a:r>
            <a:endParaRPr lang="sr-Latn-RS" sz="3200" dirty="0">
              <a:latin typeface="Arial" pitchFamily="34" charset="0"/>
              <a:cs typeface="Arial" pitchFamily="34" charset="0"/>
            </a:endParaRPr>
          </a:p>
        </p:txBody>
      </p:sp>
    </p:spTree>
    <p:extLst>
      <p:ext uri="{BB962C8B-B14F-4D97-AF65-F5344CB8AC3E}">
        <p14:creationId xmlns:p14="http://schemas.microsoft.com/office/powerpoint/2010/main" val="312186172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404664"/>
            <a:ext cx="9144000" cy="6300935"/>
          </a:xfrm>
        </p:spPr>
        <p:txBody>
          <a:bodyPr>
            <a:normAutofit/>
          </a:bodyPr>
          <a:lstStyle/>
          <a:p>
            <a:r>
              <a:rPr lang="sr-Cyrl-RS" dirty="0" smtClean="0">
                <a:effectLst/>
                <a:latin typeface="Arial" pitchFamily="34" charset="0"/>
                <a:cs typeface="Arial" pitchFamily="34" charset="0"/>
              </a:rPr>
              <a:t>ПРИКАЗ СЛУЧАЈА 1:</a:t>
            </a:r>
          </a:p>
          <a:p>
            <a:pPr marL="18288" indent="0">
              <a:buNone/>
            </a:pPr>
            <a:endParaRPr lang="sr-Cyrl-RS" dirty="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Пацијент стар 75 година јавља се лекару услед учесталих болова који се шире од вратног дела кичме радијално ка ребрима. Код пацијента је изражена мишићна слабост раменог и карличног појаса. Лабораторијске анализе показале су следеће резултате: у загради су дате референтне вредности.</a:t>
            </a:r>
            <a:endParaRPr lang="en-U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серумски креатинин </a:t>
            </a:r>
            <a:r>
              <a:rPr lang="en-US" dirty="0" smtClean="0">
                <a:effectLst/>
                <a:latin typeface="Arial" pitchFamily="34" charset="0"/>
                <a:cs typeface="Arial" pitchFamily="34" charset="0"/>
              </a:rPr>
              <a:t>1.55 mg/</a:t>
            </a:r>
            <a:r>
              <a:rPr lang="en-US" dirty="0" err="1" smtClean="0">
                <a:effectLst/>
                <a:latin typeface="Arial" pitchFamily="34" charset="0"/>
                <a:cs typeface="Arial" pitchFamily="34" charset="0"/>
              </a:rPr>
              <a:t>dL</a:t>
            </a:r>
            <a:r>
              <a:rPr lang="en-US" dirty="0" smtClean="0">
                <a:effectLst/>
                <a:latin typeface="Arial" pitchFamily="34" charset="0"/>
                <a:cs typeface="Arial" pitchFamily="34" charset="0"/>
              </a:rPr>
              <a:t> (0.50–1.20),</a:t>
            </a:r>
            <a:endParaRPr lang="sr-Cyrl-RS" dirty="0" smtClean="0">
              <a:effectLst/>
              <a:latin typeface="Arial" pitchFamily="34" charset="0"/>
              <a:cs typeface="Arial" pitchFamily="34" charset="0"/>
            </a:endParaRPr>
          </a:p>
          <a:p>
            <a:pPr marL="18288" indent="0">
              <a:buNone/>
            </a:pPr>
            <a:r>
              <a:rPr lang="en-US" dirty="0" err="1" smtClean="0">
                <a:effectLst/>
                <a:latin typeface="Arial" pitchFamily="34" charset="0"/>
                <a:cs typeface="Arial" pitchFamily="34" charset="0"/>
              </a:rPr>
              <a:t>eGFR</a:t>
            </a:r>
            <a:r>
              <a:rPr lang="en-US" dirty="0" smtClean="0">
                <a:effectLst/>
                <a:latin typeface="Arial" pitchFamily="34" charset="0"/>
                <a:cs typeface="Arial" pitchFamily="34" charset="0"/>
              </a:rPr>
              <a:t> 44 mL/min/1.73 m</a:t>
            </a:r>
            <a:r>
              <a:rPr lang="en-US" baseline="30000" dirty="0" smtClean="0">
                <a:effectLst/>
                <a:latin typeface="Arial" pitchFamily="34" charset="0"/>
                <a:cs typeface="Arial" pitchFamily="34" charset="0"/>
              </a:rPr>
              <a:t>2</a:t>
            </a:r>
            <a:r>
              <a:rPr lang="en-US" dirty="0" smtClean="0">
                <a:effectLst/>
                <a:latin typeface="Arial" pitchFamily="34" charset="0"/>
                <a:cs typeface="Arial" pitchFamily="34" charset="0"/>
              </a:rPr>
              <a:t> (&gt;60), </a:t>
            </a:r>
          </a:p>
          <a:p>
            <a:pPr marL="18288" indent="0">
              <a:buNone/>
            </a:pPr>
            <a:r>
              <a:rPr lang="sr-Cyrl-RS" dirty="0" smtClean="0">
                <a:effectLst/>
                <a:latin typeface="Arial" pitchFamily="34" charset="0"/>
                <a:cs typeface="Arial" pitchFamily="34" charset="0"/>
              </a:rPr>
              <a:t>млечна киселина </a:t>
            </a:r>
            <a:r>
              <a:rPr lang="en-US" dirty="0" smtClean="0">
                <a:effectLst/>
                <a:latin typeface="Arial" pitchFamily="34" charset="0"/>
                <a:cs typeface="Arial" pitchFamily="34" charset="0"/>
              </a:rPr>
              <a:t>1.0 mg/</a:t>
            </a:r>
            <a:r>
              <a:rPr lang="en-US" dirty="0" err="1" smtClean="0">
                <a:effectLst/>
                <a:latin typeface="Arial" pitchFamily="34" charset="0"/>
                <a:cs typeface="Arial" pitchFamily="34" charset="0"/>
              </a:rPr>
              <a:t>dL</a:t>
            </a:r>
            <a:r>
              <a:rPr lang="en-US" dirty="0" smtClean="0">
                <a:effectLst/>
                <a:latin typeface="Arial" pitchFamily="34" charset="0"/>
                <a:cs typeface="Arial" pitchFamily="34" charset="0"/>
              </a:rPr>
              <a:t> (3.4–7.0), </a:t>
            </a:r>
          </a:p>
          <a:p>
            <a:pPr marL="18288" indent="0">
              <a:buNone/>
            </a:pPr>
            <a:r>
              <a:rPr lang="sr-Cyrl-RS" dirty="0" smtClean="0">
                <a:effectLst/>
                <a:latin typeface="Arial" pitchFamily="34" charset="0"/>
                <a:cs typeface="Arial" pitchFamily="34" charset="0"/>
              </a:rPr>
              <a:t>алкална фосфатаза </a:t>
            </a:r>
            <a:r>
              <a:rPr lang="en-US" dirty="0" smtClean="0">
                <a:effectLst/>
                <a:latin typeface="Arial" pitchFamily="34" charset="0"/>
                <a:cs typeface="Arial" pitchFamily="34" charset="0"/>
              </a:rPr>
              <a:t>891 U/L (40–130), </a:t>
            </a:r>
          </a:p>
          <a:p>
            <a:pPr marL="18288" indent="0">
              <a:buNone/>
            </a:pPr>
            <a:r>
              <a:rPr lang="sr-Cyrl-RS" dirty="0" smtClean="0">
                <a:effectLst/>
                <a:latin typeface="Arial" pitchFamily="34" charset="0"/>
                <a:cs typeface="Arial" pitchFamily="34" charset="0"/>
              </a:rPr>
              <a:t>серумски фосфор</a:t>
            </a:r>
            <a:r>
              <a:rPr lang="en-US" dirty="0" smtClean="0">
                <a:effectLst/>
                <a:latin typeface="Arial" pitchFamily="34" charset="0"/>
                <a:cs typeface="Arial" pitchFamily="34" charset="0"/>
              </a:rPr>
              <a:t> 0.46 </a:t>
            </a:r>
            <a:r>
              <a:rPr lang="en-US" dirty="0" err="1" smtClean="0">
                <a:effectLst/>
                <a:latin typeface="Arial" pitchFamily="34" charset="0"/>
                <a:cs typeface="Arial" pitchFamily="34" charset="0"/>
              </a:rPr>
              <a:t>mmol</a:t>
            </a:r>
            <a:r>
              <a:rPr lang="en-US" dirty="0" smtClean="0">
                <a:effectLst/>
                <a:latin typeface="Arial" pitchFamily="34" charset="0"/>
                <a:cs typeface="Arial" pitchFamily="34" charset="0"/>
              </a:rPr>
              <a:t>/L (0.74–1.19)</a:t>
            </a:r>
            <a:r>
              <a:rPr lang="sr-Cyrl-RS" dirty="0" smtClean="0">
                <a:effectLst/>
                <a:latin typeface="Arial" pitchFamily="34" charset="0"/>
                <a:cs typeface="Arial" pitchFamily="34" charset="0"/>
              </a:rPr>
              <a:t>, </a:t>
            </a:r>
            <a:endParaRPr lang="en-U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нормалне вредности калцијума, </a:t>
            </a:r>
            <a:r>
              <a:rPr lang="en-US" dirty="0" smtClean="0">
                <a:effectLst/>
                <a:latin typeface="Arial" pitchFamily="34" charset="0"/>
                <a:cs typeface="Arial" pitchFamily="34" charset="0"/>
              </a:rPr>
              <a:t>PTH</a:t>
            </a:r>
            <a:r>
              <a:rPr lang="sr-Cyrl-RS" dirty="0" smtClean="0">
                <a:effectLst/>
                <a:latin typeface="Arial" pitchFamily="34" charset="0"/>
                <a:cs typeface="Arial" pitchFamily="34" charset="0"/>
              </a:rPr>
              <a:t> и </a:t>
            </a:r>
            <a:r>
              <a:rPr lang="en-US" dirty="0" smtClean="0">
                <a:effectLst/>
                <a:latin typeface="Arial" pitchFamily="34" charset="0"/>
                <a:cs typeface="Arial" pitchFamily="34" charset="0"/>
              </a:rPr>
              <a:t>25(OH)2D3</a:t>
            </a:r>
            <a:r>
              <a:rPr lang="sr-Cyrl-RS" dirty="0" smtClean="0">
                <a:effectLst/>
                <a:latin typeface="Arial" pitchFamily="34" charset="0"/>
                <a:cs typeface="Arial" pitchFamily="34" charset="0"/>
              </a:rPr>
              <a:t>; </a:t>
            </a:r>
            <a:endParaRPr lang="en-U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анализа урина показује протеинурију са гликозуријом.</a:t>
            </a:r>
            <a:endParaRPr lang="en-US" dirty="0" smtClean="0">
              <a:effectLst/>
              <a:latin typeface="Arial" pitchFamily="34" charset="0"/>
              <a:cs typeface="Arial" pitchFamily="34" charset="0"/>
            </a:endParaRPr>
          </a:p>
          <a:p>
            <a:endParaRPr lang="en-US" dirty="0" smtClean="0">
              <a:effectLst/>
              <a:latin typeface="Arial" pitchFamily="34" charset="0"/>
              <a:cs typeface="Arial" pitchFamily="34" charset="0"/>
            </a:endParaRPr>
          </a:p>
          <a:p>
            <a:r>
              <a:rPr lang="en-US" dirty="0" smtClean="0">
                <a:effectLst/>
                <a:latin typeface="Arial" pitchFamily="34" charset="0"/>
                <a:cs typeface="Arial" pitchFamily="34" charset="0"/>
              </a:rPr>
              <a:t> CT </a:t>
            </a:r>
            <a:r>
              <a:rPr lang="sr-Cyrl-RS" dirty="0" smtClean="0">
                <a:effectLst/>
                <a:latin typeface="Arial" pitchFamily="34" charset="0"/>
                <a:cs typeface="Arial" pitchFamily="34" charset="0"/>
              </a:rPr>
              <a:t>грудног коша указује на зарасле фрактуре 7, 8 и 9 ребра уз присуство ремоделовања костију. </a:t>
            </a:r>
            <a:endParaRPr lang="en-US" dirty="0" smtClean="0">
              <a:effectLst/>
              <a:latin typeface="Arial" pitchFamily="34" charset="0"/>
              <a:cs typeface="Arial" pitchFamily="34" charset="0"/>
            </a:endParaRPr>
          </a:p>
          <a:p>
            <a:endParaRPr lang="sr-Latn-RS" dirty="0">
              <a:effectLst/>
              <a:latin typeface="Arial" pitchFamily="34" charset="0"/>
              <a:cs typeface="Arial" pitchFamily="34" charset="0"/>
            </a:endParaRPr>
          </a:p>
        </p:txBody>
      </p:sp>
    </p:spTree>
    <p:extLst>
      <p:ext uri="{BB962C8B-B14F-4D97-AF65-F5344CB8AC3E}">
        <p14:creationId xmlns:p14="http://schemas.microsoft.com/office/powerpoint/2010/main" val="31159863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
            <a:ext cx="8991600" cy="6705600"/>
          </a:xfrm>
        </p:spPr>
        <p:txBody>
          <a:bodyPr/>
          <a:lstStyle/>
          <a:p>
            <a:pPr>
              <a:buNone/>
            </a:pPr>
            <a:r>
              <a:rPr lang="sr-Cyrl-RS" dirty="0" smtClean="0">
                <a:effectLst/>
                <a:latin typeface="Arial" pitchFamily="34" charset="0"/>
                <a:cs typeface="Arial" pitchFamily="34" charset="0"/>
              </a:rPr>
              <a:t>Питања</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endParaRPr lang="en-US" dirty="0">
              <a:effectLst/>
              <a:latin typeface="Arial" pitchFamily="34" charset="0"/>
              <a:cs typeface="Arial" pitchFamily="34" charset="0"/>
            </a:endParaRPr>
          </a:p>
          <a:p>
            <a:pPr>
              <a:buNone/>
            </a:pPr>
            <a:endParaRPr lang="en-US" dirty="0" smtClean="0">
              <a:effectLst/>
              <a:latin typeface="Arial" pitchFamily="34" charset="0"/>
              <a:cs typeface="Arial" pitchFamily="34" charset="0"/>
            </a:endParaRPr>
          </a:p>
          <a:p>
            <a:pPr>
              <a:buNone/>
            </a:pPr>
            <a:endParaRPr lang="sr-Cyrl-RS" dirty="0" smtClean="0">
              <a:effectLst/>
              <a:latin typeface="Arial" pitchFamily="34" charset="0"/>
              <a:cs typeface="Arial" pitchFamily="34" charset="0"/>
            </a:endParaRPr>
          </a:p>
          <a:p>
            <a:pPr marL="475488" indent="-457200">
              <a:buAutoNum type="arabicPeriod"/>
            </a:pPr>
            <a:r>
              <a:rPr lang="sr-Cyrl-RS" dirty="0" smtClean="0">
                <a:effectLst/>
                <a:latin typeface="Arial" pitchFamily="34" charset="0"/>
                <a:cs typeface="Arial" pitchFamily="34" charset="0"/>
              </a:rPr>
              <a:t>Анализе којих параметара у лабораторијским испитивањима код овог пацијента одступају од нормалних вредности?</a:t>
            </a:r>
          </a:p>
          <a:p>
            <a:pPr marL="475488" indent="-457200">
              <a:buAutoNum type="arabicPeriod"/>
            </a:pPr>
            <a:r>
              <a:rPr lang="sr-Cyrl-RS" dirty="0" smtClean="0">
                <a:effectLst/>
                <a:latin typeface="Arial" pitchFamily="34" charset="0"/>
                <a:cs typeface="Arial" pitchFamily="34" charset="0"/>
              </a:rPr>
              <a:t>Смањење параметра </a:t>
            </a:r>
            <a:r>
              <a:rPr lang="en-US" dirty="0" err="1" smtClean="0">
                <a:effectLst/>
                <a:latin typeface="Arial" pitchFamily="34" charset="0"/>
                <a:cs typeface="Arial" pitchFamily="34" charset="0"/>
              </a:rPr>
              <a:t>eGFR</a:t>
            </a:r>
            <a:r>
              <a:rPr lang="sr-Cyrl-RS" dirty="0" smtClean="0">
                <a:effectLst/>
                <a:latin typeface="Arial" pitchFamily="34" charset="0"/>
                <a:cs typeface="Arial" pitchFamily="34" charset="0"/>
              </a:rPr>
              <a:t> указује на?</a:t>
            </a:r>
          </a:p>
          <a:p>
            <a:pPr marL="475488" indent="-457200">
              <a:buAutoNum type="arabicPeriod"/>
            </a:pPr>
            <a:r>
              <a:rPr lang="sr-Cyrl-RS" dirty="0" smtClean="0">
                <a:effectLst/>
                <a:latin typeface="Arial" pitchFamily="34" charset="0"/>
                <a:cs typeface="Arial" pitchFamily="34" charset="0"/>
              </a:rPr>
              <a:t>На основу анализа која је диференцијална дијагноза за овог пацијента?</a:t>
            </a:r>
          </a:p>
          <a:p>
            <a:pPr marL="475488" indent="-457200">
              <a:buAutoNum type="arabicPeriod"/>
            </a:pPr>
            <a:r>
              <a:rPr lang="sr-Cyrl-RS" dirty="0" smtClean="0">
                <a:effectLst/>
                <a:latin typeface="Arial" pitchFamily="34" charset="0"/>
                <a:cs typeface="Arial" pitchFamily="34" charset="0"/>
              </a:rPr>
              <a:t>Која је могућа терапија која ће регулисати мишићну слабост, нормализацију алкалне фосфатазе и серумског фосфора?</a:t>
            </a:r>
          </a:p>
          <a:p>
            <a:pPr marL="475488" indent="-457200">
              <a:buAutoNum type="arabicPeriod"/>
            </a:pPr>
            <a:endParaRPr lang="sr-Cyrl-RS" dirty="0" smtClean="0">
              <a:effectLst/>
              <a:latin typeface="Arial" pitchFamily="34" charset="0"/>
              <a:cs typeface="Arial" pitchFamily="34" charset="0"/>
            </a:endParaRPr>
          </a:p>
          <a:p>
            <a:pPr marL="475488" indent="-457200">
              <a:buNone/>
            </a:pPr>
            <a:endParaRPr lang="sr-Cyrl-RS" dirty="0" smtClean="0">
              <a:effectLst/>
              <a:latin typeface="Arial" pitchFamily="34" charset="0"/>
              <a:cs typeface="Arial" pitchFamily="34" charset="0"/>
            </a:endParaRPr>
          </a:p>
          <a:p>
            <a:pPr marL="475488" indent="-457200">
              <a:buAutoNum type="arabicPeriod"/>
            </a:pPr>
            <a:endParaRPr lang="en-US" dirty="0">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80728"/>
            <a:ext cx="8964488" cy="5877272"/>
          </a:xfrm>
        </p:spPr>
        <p:txBody>
          <a:bodyPr>
            <a:normAutofit/>
          </a:bodyPr>
          <a:lstStyle/>
          <a:p>
            <a:r>
              <a:rPr lang="en-US" dirty="0">
                <a:effectLst/>
                <a:latin typeface="Arial" pitchFamily="34" charset="0"/>
                <a:cs typeface="Arial" pitchFamily="34" charset="0"/>
              </a:rPr>
              <a:t> У </a:t>
            </a:r>
            <a:r>
              <a:rPr lang="sr-Cyrl-RS" dirty="0">
                <a:effectLst/>
                <a:latin typeface="Arial" pitchFamily="34" charset="0"/>
                <a:cs typeface="Arial" pitchFamily="34" charset="0"/>
              </a:rPr>
              <a:t>ЕЦТ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налази</a:t>
            </a:r>
            <a:r>
              <a:rPr lang="en-US" dirty="0">
                <a:effectLst/>
                <a:latin typeface="Arial" pitchFamily="34" charset="0"/>
                <a:cs typeface="Arial" pitchFamily="34" charset="0"/>
              </a:rPr>
              <a:t> </a:t>
            </a:r>
            <a:r>
              <a:rPr lang="en-US" dirty="0" err="1">
                <a:effectLst/>
                <a:latin typeface="Arial" pitchFamily="34" charset="0"/>
                <a:cs typeface="Arial" pitchFamily="34" charset="0"/>
              </a:rPr>
              <a:t>укупно</a:t>
            </a:r>
            <a:r>
              <a:rPr lang="en-US" dirty="0">
                <a:effectLst/>
                <a:latin typeface="Arial" pitchFamily="34" charset="0"/>
                <a:cs typeface="Arial" pitchFamily="34" charset="0"/>
              </a:rPr>
              <a:t> </a:t>
            </a:r>
            <a:r>
              <a:rPr lang="en-US" dirty="0" err="1">
                <a:effectLst/>
                <a:latin typeface="Arial" pitchFamily="34" charset="0"/>
                <a:cs typeface="Arial" pitchFamily="34" charset="0"/>
              </a:rPr>
              <a:t>око</a:t>
            </a:r>
            <a:r>
              <a:rPr lang="en-US" dirty="0">
                <a:effectLst/>
                <a:latin typeface="Arial" pitchFamily="34" charset="0"/>
                <a:cs typeface="Arial" pitchFamily="34" charset="0"/>
              </a:rPr>
              <a:t> 25 </a:t>
            </a:r>
            <a:r>
              <a:rPr lang="en-US" dirty="0" err="1">
                <a:effectLst/>
                <a:latin typeface="Arial" pitchFamily="34" charset="0"/>
                <a:cs typeface="Arial" pitchFamily="34" charset="0"/>
              </a:rPr>
              <a:t>mmol</a:t>
            </a:r>
            <a:r>
              <a:rPr lang="en-US" dirty="0">
                <a:effectLst/>
                <a:latin typeface="Arial" pitchFamily="34" charset="0"/>
                <a:cs typeface="Arial" pitchFamily="34" charset="0"/>
              </a:rPr>
              <a:t> </a:t>
            </a:r>
            <a:r>
              <a:rPr lang="en-US" dirty="0" err="1">
                <a:effectLst/>
                <a:latin typeface="Arial" pitchFamily="34" charset="0"/>
                <a:cs typeface="Arial" pitchFamily="34" charset="0"/>
              </a:rPr>
              <a:t>калцијума</a:t>
            </a:r>
            <a:r>
              <a:rPr lang="sr-Cyrl-RS" dirty="0">
                <a:effectLst/>
                <a:latin typeface="Arial" pitchFamily="34" charset="0"/>
                <a:cs typeface="Arial" pitchFamily="34" charset="0"/>
              </a:rPr>
              <a:t> - </a:t>
            </a:r>
            <a:r>
              <a:rPr lang="en-US" dirty="0" err="1">
                <a:effectLst/>
                <a:latin typeface="Arial" pitchFamily="34" charset="0"/>
                <a:cs typeface="Arial" pitchFamily="34" charset="0"/>
              </a:rPr>
              <a:t>од</a:t>
            </a:r>
            <a:r>
              <a:rPr lang="en-US" dirty="0">
                <a:effectLst/>
                <a:latin typeface="Arial" pitchFamily="34" charset="0"/>
                <a:cs typeface="Arial" pitchFamily="34" charset="0"/>
              </a:rPr>
              <a:t> </a:t>
            </a:r>
            <a:r>
              <a:rPr lang="en-US" dirty="0" err="1">
                <a:effectLst/>
                <a:latin typeface="Arial" pitchFamily="34" charset="0"/>
                <a:cs typeface="Arial" pitchFamily="34" charset="0"/>
              </a:rPr>
              <a:t>тога</a:t>
            </a:r>
            <a:r>
              <a:rPr lang="sr-Cyrl-RS" dirty="0">
                <a:effectLst/>
                <a:latin typeface="Arial" pitchFamily="34" charset="0"/>
                <a:cs typeface="Arial" pitchFamily="34" charset="0"/>
              </a:rPr>
              <a:t> је</a:t>
            </a:r>
            <a:r>
              <a:rPr lang="en-US" dirty="0">
                <a:effectLst/>
                <a:latin typeface="Arial" pitchFamily="34" charset="0"/>
                <a:cs typeface="Arial" pitchFamily="34" charset="0"/>
              </a:rPr>
              <a:t> 7,5 </a:t>
            </a:r>
            <a:r>
              <a:rPr lang="en-US" dirty="0" err="1">
                <a:effectLst/>
                <a:latin typeface="Arial" pitchFamily="34" charset="0"/>
                <a:cs typeface="Arial" pitchFamily="34" charset="0"/>
              </a:rPr>
              <a:t>mmol</a:t>
            </a:r>
            <a:r>
              <a:rPr lang="en-US" dirty="0">
                <a:effectLst/>
                <a:latin typeface="Arial" pitchFamily="34" charset="0"/>
                <a:cs typeface="Arial" pitchFamily="34" charset="0"/>
              </a:rPr>
              <a:t> у </a:t>
            </a:r>
            <a:r>
              <a:rPr lang="en-US" dirty="0" err="1" smtClean="0">
                <a:effectLst/>
                <a:latin typeface="Arial" pitchFamily="34" charset="0"/>
                <a:cs typeface="Arial" pitchFamily="34" charset="0"/>
              </a:rPr>
              <a:t>крви</a:t>
            </a:r>
            <a:endParaRPr lang="sr-Cyrl-RS" dirty="0" smtClean="0">
              <a:effectLst/>
              <a:latin typeface="Arial" pitchFamily="34" charset="0"/>
              <a:cs typeface="Arial" pitchFamily="34" charset="0"/>
            </a:endParaRPr>
          </a:p>
          <a:p>
            <a:endParaRPr lang="sr-Cyrl-RS" dirty="0">
              <a:effectLst/>
              <a:latin typeface="Arial" pitchFamily="34" charset="0"/>
              <a:cs typeface="Arial" pitchFamily="34" charset="0"/>
            </a:endParaRPr>
          </a:p>
          <a:p>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Концентрација</a:t>
            </a:r>
            <a:r>
              <a:rPr lang="en-US" dirty="0">
                <a:effectLst/>
                <a:latin typeface="Arial" pitchFamily="34" charset="0"/>
                <a:cs typeface="Arial" pitchFamily="34" charset="0"/>
              </a:rPr>
              <a:t> </a:t>
            </a:r>
            <a:r>
              <a:rPr lang="sr-Cyrl-RS" dirty="0" smtClean="0">
                <a:effectLst/>
                <a:latin typeface="Arial" pitchFamily="34" charset="0"/>
                <a:cs typeface="Arial" pitchFamily="34" charset="0"/>
              </a:rPr>
              <a:t>Са</a:t>
            </a:r>
            <a:r>
              <a:rPr lang="en-US" dirty="0" smtClean="0">
                <a:effectLst/>
                <a:latin typeface="Arial" pitchFamily="34" charset="0"/>
                <a:cs typeface="Arial" pitchFamily="34" charset="0"/>
              </a:rPr>
              <a:t> </a:t>
            </a:r>
            <a:r>
              <a:rPr lang="en-US" dirty="0">
                <a:effectLst/>
                <a:latin typeface="Arial" pitchFamily="34" charset="0"/>
                <a:cs typeface="Arial" pitchFamily="34" charset="0"/>
              </a:rPr>
              <a:t>у </a:t>
            </a:r>
            <a:r>
              <a:rPr lang="en-US" dirty="0" err="1">
                <a:effectLst/>
                <a:latin typeface="Arial" pitchFamily="34" charset="0"/>
                <a:cs typeface="Arial" pitchFamily="34" charset="0"/>
              </a:rPr>
              <a:t>плазми</a:t>
            </a:r>
            <a:r>
              <a:rPr lang="en-US" dirty="0">
                <a:effectLst/>
                <a:latin typeface="Arial" pitchFamily="34" charset="0"/>
                <a:cs typeface="Arial" pitchFamily="34" charset="0"/>
              </a:rPr>
              <a:t> </a:t>
            </a:r>
            <a:r>
              <a:rPr lang="en-US" dirty="0" err="1">
                <a:effectLst/>
                <a:latin typeface="Arial" pitchFamily="34" charset="0"/>
                <a:cs typeface="Arial" pitchFamily="34" charset="0"/>
              </a:rPr>
              <a:t>износ</a:t>
            </a:r>
            <a:r>
              <a:rPr lang="sr-Cyrl-RS" dirty="0">
                <a:effectLst/>
                <a:latin typeface="Arial" pitchFamily="34" charset="0"/>
                <a:cs typeface="Arial" pitchFamily="34" charset="0"/>
              </a:rPr>
              <a:t>и</a:t>
            </a:r>
            <a:r>
              <a:rPr lang="en-US" dirty="0">
                <a:effectLst/>
                <a:latin typeface="Arial" pitchFamily="34" charset="0"/>
                <a:cs typeface="Arial" pitchFamily="34" charset="0"/>
              </a:rPr>
              <a:t> </a:t>
            </a:r>
            <a:r>
              <a:rPr lang="en-US" dirty="0" err="1">
                <a:effectLst/>
                <a:latin typeface="Arial" pitchFamily="34" charset="0"/>
                <a:cs typeface="Arial" pitchFamily="34" charset="0"/>
              </a:rPr>
              <a:t>од</a:t>
            </a:r>
            <a:r>
              <a:rPr lang="en-US" dirty="0">
                <a:effectLst/>
                <a:latin typeface="Arial" pitchFamily="34" charset="0"/>
                <a:cs typeface="Arial" pitchFamily="34" charset="0"/>
              </a:rPr>
              <a:t> 2,20 </a:t>
            </a:r>
            <a:r>
              <a:rPr lang="en-US" dirty="0" err="1">
                <a:effectLst/>
                <a:latin typeface="Arial" pitchFamily="34" charset="0"/>
                <a:cs typeface="Arial" pitchFamily="34" charset="0"/>
              </a:rPr>
              <a:t>до</a:t>
            </a:r>
            <a:r>
              <a:rPr lang="en-US" dirty="0">
                <a:effectLst/>
                <a:latin typeface="Arial" pitchFamily="34" charset="0"/>
                <a:cs typeface="Arial" pitchFamily="34" charset="0"/>
              </a:rPr>
              <a:t> 2,60 </a:t>
            </a:r>
            <a:r>
              <a:rPr lang="en-US" dirty="0" err="1" smtClean="0">
                <a:effectLst/>
                <a:latin typeface="Arial" pitchFamily="34" charset="0"/>
                <a:cs typeface="Arial" pitchFamily="34" charset="0"/>
              </a:rPr>
              <a:t>mmol</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 </a:t>
            </a:r>
            <a:r>
              <a:rPr lang="en-US" dirty="0" err="1" smtClean="0">
                <a:effectLst/>
                <a:latin typeface="Arial" pitchFamily="34" charset="0"/>
                <a:cs typeface="Arial" pitchFamily="34" charset="0"/>
              </a:rPr>
              <a:t>расподељен</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је </a:t>
            </a:r>
            <a:r>
              <a:rPr lang="en-US" dirty="0" err="1" smtClean="0">
                <a:effectLst/>
                <a:latin typeface="Arial" pitchFamily="34" charset="0"/>
                <a:cs typeface="Arial" pitchFamily="34" charset="0"/>
              </a:rPr>
              <a:t>на</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три</a:t>
            </a:r>
            <a:r>
              <a:rPr lang="en-US" dirty="0">
                <a:effectLst/>
                <a:latin typeface="Arial" pitchFamily="34" charset="0"/>
                <a:cs typeface="Arial" pitchFamily="34" charset="0"/>
              </a:rPr>
              <a:t> </a:t>
            </a:r>
            <a:r>
              <a:rPr lang="en-US" dirty="0" err="1">
                <a:effectLst/>
                <a:latin typeface="Arial" pitchFamily="34" charset="0"/>
                <a:cs typeface="Arial" pitchFamily="34" charset="0"/>
              </a:rPr>
              <a:t>основне</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фракције</a:t>
            </a:r>
            <a:r>
              <a:rPr lang="sr-Cyrl-RS" dirty="0" smtClean="0">
                <a:effectLst/>
                <a:latin typeface="Arial" pitchFamily="34" charset="0"/>
                <a:cs typeface="Arial" pitchFamily="34" charset="0"/>
              </a:rPr>
              <a:t>:</a:t>
            </a:r>
            <a:endParaRPr lang="sr-Latn-RS" dirty="0" smtClean="0">
              <a:effectLst/>
              <a:latin typeface="Arial" pitchFamily="34" charset="0"/>
              <a:cs typeface="Arial" pitchFamily="34" charset="0"/>
            </a:endParaRPr>
          </a:p>
          <a:p>
            <a:pPr>
              <a:buFontTx/>
              <a:buChar char="-"/>
            </a:pPr>
            <a:r>
              <a:rPr lang="en-US" b="1" dirty="0" err="1" smtClean="0">
                <a:effectLst/>
                <a:latin typeface="Arial" pitchFamily="34" charset="0"/>
                <a:cs typeface="Arial" pitchFamily="34" charset="0"/>
              </a:rPr>
              <a:t>везан</a:t>
            </a:r>
            <a:r>
              <a:rPr lang="en-US" b="1" dirty="0" smtClean="0">
                <a:effectLst/>
                <a:latin typeface="Arial" pitchFamily="34" charset="0"/>
                <a:cs typeface="Arial" pitchFamily="34" charset="0"/>
              </a:rPr>
              <a:t> </a:t>
            </a:r>
            <a:r>
              <a:rPr lang="en-US" b="1" dirty="0" err="1">
                <a:effectLst/>
                <a:latin typeface="Arial" pitchFamily="34" charset="0"/>
                <a:cs typeface="Arial" pitchFamily="34" charset="0"/>
              </a:rPr>
              <a:t>за</a:t>
            </a:r>
            <a:r>
              <a:rPr lang="en-US" b="1" dirty="0">
                <a:effectLst/>
                <a:latin typeface="Arial" pitchFamily="34" charset="0"/>
                <a:cs typeface="Arial" pitchFamily="34" charset="0"/>
              </a:rPr>
              <a:t> </a:t>
            </a:r>
            <a:r>
              <a:rPr lang="en-US" b="1" dirty="0" err="1">
                <a:effectLst/>
                <a:latin typeface="Arial" pitchFamily="34" charset="0"/>
                <a:cs typeface="Arial" pitchFamily="34" charset="0"/>
              </a:rPr>
              <a:t>протеине</a:t>
            </a:r>
            <a:r>
              <a:rPr lang="en-US" b="1" dirty="0">
                <a:effectLst/>
                <a:latin typeface="Arial" pitchFamily="34" charset="0"/>
                <a:cs typeface="Arial" pitchFamily="34" charset="0"/>
              </a:rPr>
              <a:t> </a:t>
            </a:r>
            <a:r>
              <a:rPr lang="sr-Cyrl-RS" dirty="0">
                <a:effectLst/>
                <a:latin typeface="Arial" pitchFamily="34" charset="0"/>
                <a:cs typeface="Arial" pitchFamily="34" charset="0"/>
              </a:rPr>
              <a:t>(</a:t>
            </a:r>
            <a:r>
              <a:rPr lang="sr-Cyrl-RS" dirty="0" smtClean="0">
                <a:effectLst/>
                <a:latin typeface="Arial" pitchFamily="34" charset="0"/>
                <a:cs typeface="Arial" pitchFamily="34" charset="0"/>
              </a:rPr>
              <a:t>недифузибилни-не пролази кроз мембране крвних капилара);</a:t>
            </a:r>
            <a:endParaRPr lang="sr-Latn-RS" dirty="0" smtClean="0">
              <a:effectLst/>
              <a:latin typeface="Arial" pitchFamily="34" charset="0"/>
              <a:cs typeface="Arial" pitchFamily="34" charset="0"/>
            </a:endParaRPr>
          </a:p>
          <a:p>
            <a:pPr>
              <a:buFontTx/>
              <a:buChar char="-"/>
            </a:pPr>
            <a:r>
              <a:rPr lang="sr-Cyrl-RS" dirty="0" smtClean="0">
                <a:effectLst/>
                <a:latin typeface="Arial" pitchFamily="34" charset="0"/>
                <a:cs typeface="Arial" pitchFamily="34" charset="0"/>
              </a:rPr>
              <a:t> </a:t>
            </a:r>
            <a:r>
              <a:rPr lang="sr-Cyrl-RS" b="1" dirty="0" smtClean="0">
                <a:effectLst/>
                <a:latin typeface="Arial" pitchFamily="34" charset="0"/>
                <a:cs typeface="Arial" pitchFamily="34" charset="0"/>
              </a:rPr>
              <a:t>ј</a:t>
            </a:r>
            <a:r>
              <a:rPr lang="en-US" b="1" dirty="0" err="1">
                <a:effectLst/>
                <a:latin typeface="Arial" pitchFamily="34" charset="0"/>
                <a:cs typeface="Arial" pitchFamily="34" charset="0"/>
              </a:rPr>
              <a:t>онизован</a:t>
            </a:r>
            <a:r>
              <a:rPr lang="sr-Cyrl-RS" b="1" dirty="0">
                <a:effectLst/>
                <a:latin typeface="Arial" pitchFamily="34" charset="0"/>
                <a:cs typeface="Arial" pitchFamily="34" charset="0"/>
              </a:rPr>
              <a:t> </a:t>
            </a:r>
            <a:r>
              <a:rPr lang="sr-Cyrl-RS" dirty="0" smtClean="0">
                <a:effectLst/>
                <a:latin typeface="Arial" pitchFamily="34" charset="0"/>
                <a:cs typeface="Arial" pitchFamily="34" charset="0"/>
              </a:rPr>
              <a:t>(физиолошки активан облик) и</a:t>
            </a:r>
            <a:endParaRPr lang="sr-Latn-RS" dirty="0" smtClean="0">
              <a:effectLst/>
              <a:latin typeface="Arial" pitchFamily="34" charset="0"/>
              <a:cs typeface="Arial" pitchFamily="34" charset="0"/>
            </a:endParaRPr>
          </a:p>
          <a:p>
            <a:pPr>
              <a:buFontTx/>
              <a:buChar char="-"/>
            </a:pPr>
            <a:r>
              <a:rPr lang="en-US" dirty="0" smtClean="0">
                <a:effectLst/>
                <a:latin typeface="Arial" pitchFamily="34" charset="0"/>
                <a:cs typeface="Arial" pitchFamily="34" charset="0"/>
              </a:rPr>
              <a:t> </a:t>
            </a:r>
            <a:r>
              <a:rPr lang="en-US" dirty="0" err="1">
                <a:effectLst/>
                <a:latin typeface="Arial" pitchFamily="34" charset="0"/>
                <a:cs typeface="Arial" pitchFamily="34" charset="0"/>
              </a:rPr>
              <a:t>комплексно</a:t>
            </a:r>
            <a:r>
              <a:rPr lang="en-US" dirty="0">
                <a:effectLst/>
                <a:latin typeface="Arial" pitchFamily="34" charset="0"/>
                <a:cs typeface="Arial" pitchFamily="34" charset="0"/>
              </a:rPr>
              <a:t> </a:t>
            </a:r>
            <a:r>
              <a:rPr lang="en-US" b="1" dirty="0" err="1">
                <a:effectLst/>
                <a:latin typeface="Arial" pitchFamily="34" charset="0"/>
                <a:cs typeface="Arial" pitchFamily="34" charset="0"/>
              </a:rPr>
              <a:t>везан</a:t>
            </a:r>
            <a:r>
              <a:rPr lang="en-US" b="1" dirty="0">
                <a:effectLst/>
                <a:latin typeface="Arial" pitchFamily="34" charset="0"/>
                <a:cs typeface="Arial" pitchFamily="34" charset="0"/>
              </a:rPr>
              <a:t> </a:t>
            </a:r>
            <a:r>
              <a:rPr lang="en-US" b="1" dirty="0" err="1">
                <a:effectLst/>
                <a:latin typeface="Arial" pitchFamily="34" charset="0"/>
                <a:cs typeface="Arial" pitchFamily="34" charset="0"/>
              </a:rPr>
              <a:t>за</a:t>
            </a:r>
            <a:r>
              <a:rPr lang="en-US" b="1" dirty="0">
                <a:effectLst/>
                <a:latin typeface="Arial" pitchFamily="34" charset="0"/>
                <a:cs typeface="Arial" pitchFamily="34" charset="0"/>
              </a:rPr>
              <a:t> а</a:t>
            </a:r>
            <a:r>
              <a:rPr lang="sr-Cyrl-RS" b="1" dirty="0">
                <a:effectLst/>
                <a:latin typeface="Arial" pitchFamily="34" charset="0"/>
                <a:cs typeface="Arial" pitchFamily="34" charset="0"/>
              </a:rPr>
              <a:t>нј</a:t>
            </a:r>
            <a:r>
              <a:rPr lang="en-US" b="1" dirty="0" err="1">
                <a:effectLst/>
                <a:latin typeface="Arial" pitchFamily="34" charset="0"/>
                <a:cs typeface="Arial" pitchFamily="34" charset="0"/>
              </a:rPr>
              <a:t>оне</a:t>
            </a:r>
            <a:r>
              <a:rPr lang="sr-Cyrl-RS" b="1" dirty="0">
                <a:effectLst/>
                <a:latin typeface="Arial" pitchFamily="34" charset="0"/>
                <a:cs typeface="Arial" pitchFamily="34" charset="0"/>
              </a:rPr>
              <a:t> </a:t>
            </a:r>
            <a:r>
              <a:rPr lang="sr-Cyrl-RS" dirty="0">
                <a:effectLst/>
                <a:latin typeface="Arial" pitchFamily="34" charset="0"/>
                <a:cs typeface="Arial" pitchFamily="34" charset="0"/>
              </a:rPr>
              <a:t>(дифузибилни</a:t>
            </a:r>
            <a:r>
              <a:rPr lang="sr-Cyrl-RS" dirty="0" smtClean="0">
                <a:effectLst/>
                <a:latin typeface="Arial" pitchFamily="34" charset="0"/>
                <a:cs typeface="Arial" pitchFamily="34" charset="0"/>
              </a:rPr>
              <a:t>) - </a:t>
            </a:r>
            <a:r>
              <a:rPr lang="en-US" dirty="0">
                <a:effectLst/>
                <a:latin typeface="Arial" pitchFamily="34" charset="0"/>
                <a:cs typeface="Arial" pitchFamily="34" charset="0"/>
              </a:rPr>
              <a:t>(</a:t>
            </a:r>
            <a:r>
              <a:rPr lang="en-US" dirty="0" err="1">
                <a:effectLst/>
                <a:latin typeface="Arial" pitchFamily="34" charset="0"/>
                <a:cs typeface="Arial" pitchFamily="34" charset="0"/>
              </a:rPr>
              <a:t>бикарбонат</a:t>
            </a:r>
            <a:r>
              <a:rPr lang="en-US" dirty="0">
                <a:effectLst/>
                <a:latin typeface="Arial" pitchFamily="34" charset="0"/>
                <a:cs typeface="Arial" pitchFamily="34" charset="0"/>
              </a:rPr>
              <a:t>, </a:t>
            </a:r>
            <a:r>
              <a:rPr lang="en-US" dirty="0" err="1">
                <a:effectLst/>
                <a:latin typeface="Arial" pitchFamily="34" charset="0"/>
                <a:cs typeface="Arial" pitchFamily="34" charset="0"/>
              </a:rPr>
              <a:t>фосфат</a:t>
            </a:r>
            <a:r>
              <a:rPr lang="en-US" dirty="0">
                <a:effectLst/>
                <a:latin typeface="Arial" pitchFamily="34" charset="0"/>
                <a:cs typeface="Arial" pitchFamily="34" charset="0"/>
              </a:rPr>
              <a:t>, </a:t>
            </a:r>
            <a:r>
              <a:rPr lang="en-US" dirty="0" err="1">
                <a:effectLst/>
                <a:latin typeface="Arial" pitchFamily="34" charset="0"/>
                <a:cs typeface="Arial" pitchFamily="34" charset="0"/>
              </a:rPr>
              <a:t>сулфат</a:t>
            </a:r>
            <a:r>
              <a:rPr lang="en-US" dirty="0">
                <a:effectLst/>
                <a:latin typeface="Arial" pitchFamily="34" charset="0"/>
                <a:cs typeface="Arial" pitchFamily="34" charset="0"/>
              </a:rPr>
              <a:t>, </a:t>
            </a:r>
            <a:r>
              <a:rPr lang="en-US" dirty="0" err="1">
                <a:effectLst/>
                <a:latin typeface="Arial" pitchFamily="34" charset="0"/>
                <a:cs typeface="Arial" pitchFamily="34" charset="0"/>
              </a:rPr>
              <a:t>цитрат</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лактат</a:t>
            </a:r>
            <a:r>
              <a:rPr lang="sr-Cyrl-RS" dirty="0" smtClean="0">
                <a:effectLst/>
                <a:latin typeface="Arial" pitchFamily="34" charset="0"/>
                <a:cs typeface="Arial" pitchFamily="34" charset="0"/>
              </a:rPr>
              <a:t>)</a:t>
            </a:r>
          </a:p>
          <a:p>
            <a:pPr marL="18288" indent="0">
              <a:buNone/>
            </a:pPr>
            <a:endParaRPr lang="sr-Cyrl-RS" dirty="0" smtClean="0">
              <a:effectLst/>
              <a:latin typeface="Arial" pitchFamily="34" charset="0"/>
              <a:cs typeface="Arial" pitchFamily="34" charset="0"/>
            </a:endParaRPr>
          </a:p>
          <a:p>
            <a:r>
              <a:rPr lang="ru-RU" dirty="0" smtClean="0">
                <a:latin typeface="Arial" pitchFamily="34" charset="0"/>
                <a:cs typeface="Arial" pitchFamily="34" charset="0"/>
              </a:rPr>
              <a:t>ЕЦ Са извор </a:t>
            </a:r>
            <a:r>
              <a:rPr lang="ru-RU" dirty="0">
                <a:latin typeface="Arial" pitchFamily="34" charset="0"/>
                <a:cs typeface="Arial" pitchFamily="34" charset="0"/>
              </a:rPr>
              <a:t>је за </a:t>
            </a:r>
            <a:r>
              <a:rPr lang="ru-RU" dirty="0" smtClean="0">
                <a:latin typeface="Arial" pitchFamily="34" charset="0"/>
                <a:cs typeface="Arial" pitchFamily="34" charset="0"/>
              </a:rPr>
              <a:t>интрацелулани Са, </a:t>
            </a:r>
            <a:r>
              <a:rPr lang="ru-RU" dirty="0">
                <a:latin typeface="Arial" pitchFamily="34" charset="0"/>
                <a:cs typeface="Arial" pitchFamily="34" charset="0"/>
              </a:rPr>
              <a:t>обезбеђује </a:t>
            </a:r>
            <a:r>
              <a:rPr lang="ru-RU" dirty="0" smtClean="0">
                <a:latin typeface="Arial" pitchFamily="34" charset="0"/>
                <a:cs typeface="Arial" pitchFamily="34" charset="0"/>
              </a:rPr>
              <a:t>Са </a:t>
            </a:r>
            <a:r>
              <a:rPr lang="ru-RU" dirty="0">
                <a:latin typeface="Arial" pitchFamily="34" charset="0"/>
                <a:cs typeface="Arial" pitchFamily="34" charset="0"/>
              </a:rPr>
              <a:t>за минерализацију костију, учествује у коагулацији и обезбеђује потенцијал плазма мембране </a:t>
            </a:r>
            <a:r>
              <a:rPr lang="ru-RU" dirty="0" smtClean="0">
                <a:latin typeface="Arial" pitchFamily="34" charset="0"/>
                <a:cs typeface="Arial" pitchFamily="34" charset="0"/>
              </a:rPr>
              <a:t>(снижена </a:t>
            </a:r>
            <a:r>
              <a:rPr lang="ru-RU" dirty="0">
                <a:latin typeface="Arial" pitchFamily="34" charset="0"/>
                <a:cs typeface="Arial" pitchFamily="34" charset="0"/>
              </a:rPr>
              <a:t>концентрација </a:t>
            </a:r>
            <a:r>
              <a:rPr lang="ru-RU" dirty="0" smtClean="0">
                <a:latin typeface="Arial" pitchFamily="34" charset="0"/>
                <a:cs typeface="Arial" pitchFamily="34" charset="0"/>
              </a:rPr>
              <a:t>Са </a:t>
            </a:r>
            <a:r>
              <a:rPr lang="ru-RU" dirty="0">
                <a:latin typeface="Arial" pitchFamily="34" charset="0"/>
                <a:cs typeface="Arial" pitchFamily="34" charset="0"/>
              </a:rPr>
              <a:t>повећава неуро-мишићну ексцитабилност, а ниска концентрација </a:t>
            </a:r>
            <a:r>
              <a:rPr lang="ru-RU" dirty="0" smtClean="0">
                <a:latin typeface="Arial" pitchFamily="34" charset="0"/>
                <a:cs typeface="Arial" pitchFamily="34" charset="0"/>
              </a:rPr>
              <a:t>Са </a:t>
            </a:r>
            <a:r>
              <a:rPr lang="ru-RU" dirty="0">
                <a:latin typeface="Arial" pitchFamily="34" charset="0"/>
                <a:cs typeface="Arial" pitchFamily="34" charset="0"/>
              </a:rPr>
              <a:t>има супротно дејство)</a:t>
            </a:r>
            <a:endParaRPr lang="sr-Latn-RS" dirty="0">
              <a:latin typeface="Arial" pitchFamily="34" charset="0"/>
              <a:cs typeface="Arial" pitchFamily="34" charset="0"/>
            </a:endParaRPr>
          </a:p>
          <a:p>
            <a:endParaRPr lang="sr-Latn-RS" dirty="0"/>
          </a:p>
        </p:txBody>
      </p:sp>
      <p:sp>
        <p:nvSpPr>
          <p:cNvPr id="4" name="TextBox 3"/>
          <p:cNvSpPr txBox="1"/>
          <p:nvPr/>
        </p:nvSpPr>
        <p:spPr>
          <a:xfrm>
            <a:off x="1547664" y="0"/>
            <a:ext cx="5975034" cy="646331"/>
          </a:xfrm>
          <a:prstGeom prst="rect">
            <a:avLst/>
          </a:prstGeom>
          <a:noFill/>
        </p:spPr>
        <p:txBody>
          <a:bodyPr wrap="none" rtlCol="0">
            <a:spAutoFit/>
          </a:bodyPr>
          <a:lstStyle/>
          <a:p>
            <a:r>
              <a:rPr lang="sr-Cyrl-RS" sz="3600" dirty="0" smtClean="0">
                <a:latin typeface="Arial" pitchFamily="34" charset="0"/>
                <a:cs typeface="Arial" pitchFamily="34" charset="0"/>
              </a:rPr>
              <a:t>Екстрацелуларни калцијум</a:t>
            </a:r>
            <a:endParaRPr lang="sr-Latn-RS" sz="3600" dirty="0">
              <a:latin typeface="Arial" pitchFamily="34" charset="0"/>
              <a:cs typeface="Arial" pitchFamily="34" charset="0"/>
            </a:endParaRPr>
          </a:p>
        </p:txBody>
      </p:sp>
    </p:spTree>
    <p:extLst>
      <p:ext uri="{BB962C8B-B14F-4D97-AF65-F5344CB8AC3E}">
        <p14:creationId xmlns:p14="http://schemas.microsoft.com/office/powerpoint/2010/main" val="306220243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990600"/>
            <a:ext cx="8534400" cy="5715000"/>
          </a:xfrm>
        </p:spPr>
        <p:txBody>
          <a:bodyPr>
            <a:normAutofit/>
          </a:bodyPr>
          <a:lstStyle/>
          <a:p>
            <a:pPr marL="18288" indent="0" algn="just">
              <a:buNone/>
            </a:pPr>
            <a:r>
              <a:rPr lang="sr-Cyrl-RS" dirty="0" smtClean="0">
                <a:effectLst/>
                <a:latin typeface="Arial" pitchFamily="34" charset="0"/>
                <a:cs typeface="Arial" pitchFamily="34" charset="0"/>
              </a:rPr>
              <a:t>Пацијент стар 61 годину са предходно дијагностикованим ДМ тип 2 и хипертензијом јавља се на рутински преглед. У својој анамнези наводи податак да је у 10-ој и 18-ој години имао две фрактуре леве тибије и да је гипс носио врло дуго због успореног зарастања. Такође наводи податак да је од рођења имао неколико реконструктивних операција вилице, рано је изгубио све зубе због лоше оралне хигијене. Пацијент негира предходне трауме или инфекције, деформитете костију као и грчеве скелетних мишића при физичкој активности</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Лабораторијски налази функционалне способности јетре, тироидне жлезде, витамина Д, серумског калцијума, липидни статус, ренална функција и крвна слика су у границама нормале. Међутим активност </a:t>
            </a:r>
            <a:r>
              <a:rPr lang="en-US" dirty="0" smtClean="0">
                <a:effectLst/>
                <a:latin typeface="Arial" pitchFamily="34" charset="0"/>
                <a:cs typeface="Arial" pitchFamily="34" charset="0"/>
              </a:rPr>
              <a:t>PLP </a:t>
            </a:r>
            <a:r>
              <a:rPr lang="sr-Cyrl-RS" dirty="0" smtClean="0">
                <a:effectLst/>
                <a:latin typeface="Arial" pitchFamily="34" charset="0"/>
                <a:cs typeface="Arial" pitchFamily="34" charset="0"/>
              </a:rPr>
              <a:t>била је значајно повишена</a:t>
            </a:r>
            <a:r>
              <a:rPr lang="en-US" dirty="0" smtClean="0">
                <a:effectLst/>
                <a:latin typeface="Arial" pitchFamily="34" charset="0"/>
                <a:cs typeface="Arial" pitchFamily="34" charset="0"/>
              </a:rPr>
              <a:t> 236</a:t>
            </a:r>
            <a:r>
              <a:rPr lang="sr-Cyrl-RS" dirty="0" smtClean="0">
                <a:effectLst/>
                <a:latin typeface="Arial" pitchFamily="34" charset="0"/>
                <a:cs typeface="Arial" pitchFamily="34" charset="0"/>
              </a:rPr>
              <a:t> </a:t>
            </a:r>
            <a:r>
              <a:rPr lang="en-US" dirty="0" err="1" smtClean="0">
                <a:effectLst/>
                <a:latin typeface="Arial" pitchFamily="34" charset="0"/>
                <a:cs typeface="Arial" pitchFamily="34" charset="0"/>
              </a:rPr>
              <a:t>ng</a:t>
            </a:r>
            <a:r>
              <a:rPr lang="en-US" dirty="0" smtClean="0">
                <a:effectLst/>
                <a:latin typeface="Arial" pitchFamily="34" charset="0"/>
                <a:cs typeface="Arial" pitchFamily="34" charset="0"/>
              </a:rPr>
              <a:t>/ml (2.1-21.7</a:t>
            </a:r>
            <a:r>
              <a:rPr lang="sr-Cyrl-RS" dirty="0" smtClean="0">
                <a:effectLst/>
                <a:latin typeface="Arial" pitchFamily="34" charset="0"/>
                <a:cs typeface="Arial" pitchFamily="34" charset="0"/>
              </a:rPr>
              <a:t> </a:t>
            </a:r>
            <a:r>
              <a:rPr lang="en-US" dirty="0" err="1" smtClean="0">
                <a:effectLst/>
                <a:latin typeface="Arial" pitchFamily="34" charset="0"/>
                <a:cs typeface="Arial" pitchFamily="34" charset="0"/>
              </a:rPr>
              <a:t>ng</a:t>
            </a:r>
            <a:r>
              <a:rPr lang="en-US" dirty="0" smtClean="0">
                <a:effectLst/>
                <a:latin typeface="Arial" pitchFamily="34" charset="0"/>
                <a:cs typeface="Arial" pitchFamily="34" charset="0"/>
              </a:rPr>
              <a:t>/ml). </a:t>
            </a:r>
            <a:r>
              <a:rPr lang="sr-Cyrl-RS" dirty="0" smtClean="0">
                <a:effectLst/>
                <a:latin typeface="Arial" pitchFamily="34" charset="0"/>
                <a:cs typeface="Arial" pitchFamily="34" charset="0"/>
              </a:rPr>
              <a:t>  </a:t>
            </a:r>
          </a:p>
          <a:p>
            <a:pPr marL="18288" indent="0">
              <a:buNone/>
            </a:pPr>
            <a:endParaRPr lang="sr-Latn-RS" dirty="0">
              <a:effectLst/>
              <a:latin typeface="Arial" pitchFamily="34" charset="0"/>
              <a:cs typeface="Arial" pitchFamily="34" charset="0"/>
            </a:endParaRPr>
          </a:p>
        </p:txBody>
      </p:sp>
      <p:sp>
        <p:nvSpPr>
          <p:cNvPr id="3" name="Title 2"/>
          <p:cNvSpPr>
            <a:spLocks noGrp="1"/>
          </p:cNvSpPr>
          <p:nvPr>
            <p:ph type="title"/>
          </p:nvPr>
        </p:nvSpPr>
        <p:spPr>
          <a:xfrm>
            <a:off x="0" y="0"/>
            <a:ext cx="9144000" cy="914400"/>
          </a:xfrm>
        </p:spPr>
        <p:txBody>
          <a:bodyPr/>
          <a:lstStyle/>
          <a:p>
            <a:r>
              <a:rPr lang="sr-Cyrl-RS" sz="3600" dirty="0">
                <a:effectLst/>
                <a:latin typeface="Arial" pitchFamily="34" charset="0"/>
                <a:cs typeface="Arial" pitchFamily="34" charset="0"/>
              </a:rPr>
              <a:t>П</a:t>
            </a:r>
            <a:r>
              <a:rPr lang="sr-Cyrl-RS" sz="3600" dirty="0" smtClean="0">
                <a:effectLst/>
                <a:latin typeface="Arial" pitchFamily="34" charset="0"/>
                <a:cs typeface="Arial" pitchFamily="34" charset="0"/>
              </a:rPr>
              <a:t>риказ случаја </a:t>
            </a:r>
            <a:r>
              <a:rPr lang="sr-Cyrl-RS" sz="3600" dirty="0" smtClean="0">
                <a:effectLst/>
                <a:latin typeface="Arial" pitchFamily="34" charset="0"/>
                <a:cs typeface="Arial" pitchFamily="34" charset="0"/>
              </a:rPr>
              <a:t>2</a:t>
            </a:r>
            <a:endParaRPr lang="sr-Latn-RS" sz="3600" dirty="0">
              <a:effectLst/>
              <a:latin typeface="Arial" pitchFamily="34" charset="0"/>
              <a:cs typeface="Arial" pitchFamily="34" charset="0"/>
            </a:endParaRPr>
          </a:p>
        </p:txBody>
      </p:sp>
    </p:spTree>
    <p:extLst>
      <p:ext uri="{BB962C8B-B14F-4D97-AF65-F5344CB8AC3E}">
        <p14:creationId xmlns:p14="http://schemas.microsoft.com/office/powerpoint/2010/main" val="34796748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304801"/>
            <a:ext cx="8686800" cy="6324600"/>
          </a:xfrm>
        </p:spPr>
        <p:txBody>
          <a:bodyPr>
            <a:normAutofit/>
          </a:bodyPr>
          <a:lstStyle/>
          <a:p>
            <a:pPr>
              <a:buNone/>
            </a:pPr>
            <a:r>
              <a:rPr lang="sr-Cyrl-RS" dirty="0" smtClean="0">
                <a:latin typeface="Arial" pitchFamily="34" charset="0"/>
                <a:cs typeface="Arial" pitchFamily="34" charset="0"/>
              </a:rPr>
              <a:t>ПИТАЊА</a:t>
            </a:r>
            <a:r>
              <a:rPr lang="sr-Cyrl-RS" dirty="0" smtClean="0">
                <a:latin typeface="Arial" pitchFamily="34" charset="0"/>
                <a:cs typeface="Arial" pitchFamily="34" charset="0"/>
              </a:rPr>
              <a:t>:</a:t>
            </a:r>
            <a:endParaRPr lang="en-US" dirty="0" smtClean="0">
              <a:latin typeface="Arial" pitchFamily="34" charset="0"/>
              <a:cs typeface="Arial" pitchFamily="34" charset="0"/>
            </a:endParaRPr>
          </a:p>
          <a:p>
            <a:pPr>
              <a:buNone/>
            </a:pPr>
            <a:endParaRPr lang="en-US" dirty="0">
              <a:latin typeface="Arial" pitchFamily="34" charset="0"/>
              <a:cs typeface="Arial" pitchFamily="34" charset="0"/>
            </a:endParaRPr>
          </a:p>
          <a:p>
            <a:pPr>
              <a:buNone/>
            </a:pPr>
            <a:endParaRPr lang="en-US" dirty="0" smtClean="0">
              <a:latin typeface="Arial" pitchFamily="34" charset="0"/>
              <a:cs typeface="Arial" pitchFamily="34" charset="0"/>
            </a:endParaRPr>
          </a:p>
          <a:p>
            <a:pPr>
              <a:buNone/>
            </a:pPr>
            <a:endParaRPr lang="sr-Cyrl-RS" dirty="0" smtClean="0">
              <a:latin typeface="Arial" pitchFamily="34" charset="0"/>
              <a:cs typeface="Arial" pitchFamily="34" charset="0"/>
            </a:endParaRPr>
          </a:p>
          <a:p>
            <a:pPr marL="18288" indent="0">
              <a:buNone/>
            </a:pPr>
            <a:r>
              <a:rPr lang="sr-Cyrl-RS" dirty="0" smtClean="0">
                <a:latin typeface="Arial" pitchFamily="34" charset="0"/>
                <a:cs typeface="Arial" pitchFamily="34" charset="0"/>
              </a:rPr>
              <a:t>1. Повишена активност </a:t>
            </a:r>
            <a:r>
              <a:rPr lang="en-US" dirty="0" smtClean="0">
                <a:latin typeface="Arial" pitchFamily="34" charset="0"/>
                <a:cs typeface="Arial" pitchFamily="34" charset="0"/>
              </a:rPr>
              <a:t>PLP </a:t>
            </a:r>
            <a:r>
              <a:rPr lang="sr-Cyrl-RS" dirty="0" smtClean="0">
                <a:latin typeface="Arial" pitchFamily="34" charset="0"/>
                <a:cs typeface="Arial" pitchFamily="34" charset="0"/>
              </a:rPr>
              <a:t>ензима указује да је у питању наследна болест коју карактерише мутација одређеног гена за </a:t>
            </a:r>
            <a:r>
              <a:rPr lang="en-US" dirty="0" smtClean="0">
                <a:latin typeface="Arial" pitchFamily="34" charset="0"/>
                <a:cs typeface="Arial" pitchFamily="34" charset="0"/>
              </a:rPr>
              <a:t>TNSALP </a:t>
            </a:r>
            <a:r>
              <a:rPr lang="sr-Cyrl-RS" dirty="0" smtClean="0">
                <a:latin typeface="Arial" pitchFamily="34" charset="0"/>
                <a:cs typeface="Arial" pitchFamily="34" charset="0"/>
              </a:rPr>
              <a:t> (</a:t>
            </a:r>
            <a:r>
              <a:rPr lang="en-US" b="1" dirty="0" smtClean="0">
                <a:latin typeface="Arial" pitchFamily="34" charset="0"/>
                <a:cs typeface="Arial" pitchFamily="34" charset="0"/>
                <a:hlinkClick r:id="rId2"/>
              </a:rPr>
              <a:t>Tissue non-specific alkaline </a:t>
            </a:r>
            <a:r>
              <a:rPr lang="en-US" b="1" dirty="0" err="1" smtClean="0">
                <a:latin typeface="Arial" pitchFamily="34" charset="0"/>
                <a:cs typeface="Arial" pitchFamily="34" charset="0"/>
                <a:hlinkClick r:id="rId2"/>
              </a:rPr>
              <a:t>phosphatase</a:t>
            </a:r>
            <a:r>
              <a:rPr lang="sr-Cyrl-RS" b="1" dirty="0" smtClean="0">
                <a:latin typeface="Arial" pitchFamily="34" charset="0"/>
                <a:cs typeface="Arial" pitchFamily="34" charset="0"/>
              </a:rPr>
              <a:t> </a:t>
            </a:r>
            <a:r>
              <a:rPr lang="sr-Cyrl-RS" b="1" dirty="0" smtClean="0">
                <a:effectLst/>
                <a:latin typeface="Arial" pitchFamily="34" charset="0"/>
                <a:cs typeface="Arial" pitchFamily="34" charset="0"/>
              </a:rPr>
              <a:t>). Како се огледа дефицит ензимске активности </a:t>
            </a:r>
            <a:r>
              <a:rPr lang="en-US" dirty="0" smtClean="0">
                <a:effectLst/>
                <a:latin typeface="Arial" pitchFamily="34" charset="0"/>
                <a:cs typeface="Arial" pitchFamily="34" charset="0"/>
              </a:rPr>
              <a:t>TNSALP</a:t>
            </a:r>
            <a:r>
              <a:rPr lang="sr-Cyrl-RS" dirty="0" smtClean="0">
                <a:effectLst/>
                <a:latin typeface="Arial" pitchFamily="34" charset="0"/>
                <a:cs typeface="Arial" pitchFamily="34" charset="0"/>
              </a:rPr>
              <a:t>? </a:t>
            </a:r>
          </a:p>
          <a:p>
            <a:pPr marL="18288" indent="0">
              <a:buNone/>
            </a:pPr>
            <a:r>
              <a:rPr lang="sr-Cyrl-RS" dirty="0" smtClean="0">
                <a:effectLst/>
                <a:latin typeface="Arial" pitchFamily="34" charset="0"/>
                <a:cs typeface="Arial" pitchFamily="34" charset="0"/>
              </a:rPr>
              <a:t>2. Дефинишите хипофосфатазију.</a:t>
            </a:r>
          </a:p>
          <a:p>
            <a:pPr marL="18288" indent="0">
              <a:buNone/>
            </a:pPr>
            <a:r>
              <a:rPr lang="sr-Cyrl-RS" dirty="0" smtClean="0">
                <a:effectLst/>
                <a:latin typeface="Arial" pitchFamily="34" charset="0"/>
                <a:cs typeface="Arial" pitchFamily="34" charset="0"/>
              </a:rPr>
              <a:t>3. Објасните како повишен ниво </a:t>
            </a:r>
            <a:r>
              <a:rPr lang="en-US" dirty="0" err="1" smtClean="0">
                <a:latin typeface="Arial" pitchFamily="34" charset="0"/>
                <a:cs typeface="Arial" pitchFamily="34" charset="0"/>
              </a:rPr>
              <a:t>Ppi</a:t>
            </a:r>
            <a:r>
              <a:rPr lang="sr-Cyrl-RS" dirty="0" smtClean="0">
                <a:latin typeface="Arial" pitchFamily="34" charset="0"/>
                <a:cs typeface="Arial" pitchFamily="34" charset="0"/>
              </a:rPr>
              <a:t> и повишена активност </a:t>
            </a:r>
            <a:r>
              <a:rPr lang="en-US" dirty="0" smtClean="0">
                <a:latin typeface="Arial" pitchFamily="34" charset="0"/>
                <a:cs typeface="Arial" pitchFamily="34" charset="0"/>
              </a:rPr>
              <a:t>PLP</a:t>
            </a:r>
            <a:r>
              <a:rPr lang="sr-Cyrl-RS" dirty="0" smtClean="0">
                <a:latin typeface="Arial" pitchFamily="34" charset="0"/>
                <a:cs typeface="Arial" pitchFamily="34" charset="0"/>
              </a:rPr>
              <a:t> утичу на минерализацију костију и активност ензима који захтевају пиридоксамин 5 фосфат као кофактор.</a:t>
            </a:r>
            <a:endParaRPr lang="sr-Cyrl-RS" dirty="0" smtClean="0">
              <a:effectLst/>
              <a:latin typeface="Arial" pitchFamily="34" charset="0"/>
              <a:cs typeface="Arial" pitchFamily="34" charset="0"/>
            </a:endParaRPr>
          </a:p>
          <a:p>
            <a:pPr>
              <a:buNone/>
            </a:pPr>
            <a:endParaRPr lang="sr-Cyrl-RS" dirty="0" smtClean="0">
              <a:latin typeface="Arial" pitchFamily="34" charset="0"/>
              <a:cs typeface="Arial" pitchFamily="34" charset="0"/>
            </a:endParaRPr>
          </a:p>
        </p:txBody>
      </p:sp>
    </p:spTree>
    <p:extLst>
      <p:ext uri="{BB962C8B-B14F-4D97-AF65-F5344CB8AC3E}">
        <p14:creationId xmlns:p14="http://schemas.microsoft.com/office/powerpoint/2010/main" val="27185431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228600"/>
            <a:ext cx="8686800" cy="3733800"/>
          </a:xfrm>
        </p:spPr>
        <p:txBody>
          <a:bodyPr>
            <a:normAutofit/>
          </a:bodyPr>
          <a:lstStyle/>
          <a:p>
            <a:pPr marL="18288" indent="0">
              <a:buNone/>
            </a:pPr>
            <a:endParaRPr lang="en-US" sz="1000" dirty="0" smtClean="0">
              <a:effectLst/>
              <a:latin typeface="Arial" pitchFamily="34" charset="0"/>
              <a:cs typeface="Arial" pitchFamily="34" charset="0"/>
            </a:endParaRPr>
          </a:p>
          <a:p>
            <a:pPr marL="18288" indent="0">
              <a:buNone/>
            </a:pPr>
            <a:r>
              <a:rPr lang="sr-Cyrl-RS" b="1" dirty="0" smtClean="0">
                <a:latin typeface="Arial" pitchFamily="34" charset="0"/>
                <a:cs typeface="Arial" pitchFamily="34" charset="0"/>
              </a:rPr>
              <a:t>Приказ случаја 3:</a:t>
            </a:r>
            <a:endParaRPr lang="en-US" dirty="0" smtClean="0">
              <a:latin typeface="Arial" pitchFamily="34" charset="0"/>
              <a:cs typeface="Arial" pitchFamily="34" charset="0"/>
            </a:endParaRPr>
          </a:p>
          <a:p>
            <a:pPr>
              <a:buNone/>
            </a:pPr>
            <a:r>
              <a:rPr lang="sr-Cyrl-RS" dirty="0" smtClean="0">
                <a:latin typeface="Arial" pitchFamily="34" charset="0"/>
                <a:cs typeface="Arial" pitchFamily="34" charset="0"/>
              </a:rPr>
              <a:t>Мушко дете старо 21 месец примљено је на одељење Пулмологије и алергологије због акутне респираторне инфекције са рекурентим визингом. Мајка наводи податак да у последњих 6 месеци има учестале инфекције и звиждање у грудима, а од анализа је повишена концентрација </a:t>
            </a:r>
            <a:r>
              <a:rPr lang="en-US" dirty="0" err="1" smtClean="0">
                <a:latin typeface="Arial" pitchFamily="34" charset="0"/>
                <a:cs typeface="Arial" pitchFamily="34" charset="0"/>
              </a:rPr>
              <a:t>IgE</a:t>
            </a:r>
            <a:r>
              <a:rPr lang="en-US" dirty="0" smtClean="0">
                <a:latin typeface="Arial" pitchFamily="34" charset="0"/>
                <a:cs typeface="Arial" pitchFamily="34" charset="0"/>
              </a:rPr>
              <a:t> 151.8 </a:t>
            </a:r>
            <a:r>
              <a:rPr lang="en-US" dirty="0" err="1" smtClean="0">
                <a:latin typeface="Arial" pitchFamily="34" charset="0"/>
                <a:cs typeface="Arial" pitchFamily="34" charset="0"/>
              </a:rPr>
              <a:t>kU</a:t>
            </a:r>
            <a:r>
              <a:rPr lang="en-US" dirty="0" smtClean="0">
                <a:latin typeface="Arial" pitchFamily="34" charset="0"/>
                <a:cs typeface="Arial" pitchFamily="34" charset="0"/>
              </a:rPr>
              <a:t>/L;</a:t>
            </a:r>
            <a:r>
              <a:rPr lang="sr-Cyrl-RS" dirty="0" smtClean="0">
                <a:latin typeface="Arial" pitchFamily="34" charset="0"/>
                <a:cs typeface="Arial" pitchFamily="34" charset="0"/>
              </a:rPr>
              <a:t>- горња граница за узраст је </a:t>
            </a:r>
            <a:r>
              <a:rPr lang="en-US" dirty="0" smtClean="0">
                <a:latin typeface="Arial" pitchFamily="34" charset="0"/>
                <a:cs typeface="Arial" pitchFamily="34" charset="0"/>
              </a:rPr>
              <a:t>38.6 </a:t>
            </a:r>
            <a:r>
              <a:rPr lang="en-US" dirty="0" err="1" smtClean="0">
                <a:latin typeface="Arial" pitchFamily="34" charset="0"/>
                <a:cs typeface="Arial" pitchFamily="34" charset="0"/>
              </a:rPr>
              <a:t>kIU</a:t>
            </a:r>
            <a:r>
              <a:rPr lang="en-US" dirty="0" smtClean="0">
                <a:latin typeface="Arial" pitchFamily="34" charset="0"/>
                <a:cs typeface="Arial" pitchFamily="34" charset="0"/>
              </a:rPr>
              <a:t>/L</a:t>
            </a:r>
            <a:r>
              <a:rPr lang="sr-Cyrl-RS" dirty="0" smtClean="0">
                <a:latin typeface="Arial" pitchFamily="34" charset="0"/>
                <a:cs typeface="Arial" pitchFamily="34" charset="0"/>
              </a:rPr>
              <a:t>. Од терапије прима </a:t>
            </a:r>
            <a:r>
              <a:rPr lang="en-US" dirty="0" smtClean="0">
                <a:latin typeface="Arial" pitchFamily="34" charset="0"/>
                <a:cs typeface="Arial" pitchFamily="34" charset="0"/>
              </a:rPr>
              <a:t>salbutamol</a:t>
            </a:r>
            <a:r>
              <a:rPr lang="sr-Cyrl-RS" dirty="0" smtClean="0">
                <a:latin typeface="Arial" pitchFamily="34" charset="0"/>
                <a:cs typeface="Arial" pitchFamily="34" charset="0"/>
              </a:rPr>
              <a:t> </a:t>
            </a:r>
            <a:r>
              <a:rPr lang="sr-Cyrl-RS" dirty="0" smtClean="0">
                <a:latin typeface="Arial" pitchFamily="34" charset="0"/>
                <a:cs typeface="Arial" pitchFamily="34" charset="0"/>
              </a:rPr>
              <a:t>и </a:t>
            </a:r>
            <a:r>
              <a:rPr lang="en-US" dirty="0" err="1" smtClean="0">
                <a:latin typeface="Arial" pitchFamily="34" charset="0"/>
                <a:cs typeface="Arial" pitchFamily="34" charset="0"/>
              </a:rPr>
              <a:t>fluticasone</a:t>
            </a:r>
            <a:r>
              <a:rPr lang="en-US" dirty="0" smtClean="0">
                <a:latin typeface="Arial" pitchFamily="34" charset="0"/>
                <a:cs typeface="Arial" pitchFamily="34" charset="0"/>
              </a:rPr>
              <a:t> propionate.</a:t>
            </a:r>
            <a:r>
              <a:rPr lang="sr-Cyrl-RS" dirty="0" smtClean="0">
                <a:latin typeface="Arial" pitchFamily="34" charset="0"/>
                <a:cs typeface="Arial" pitchFamily="34" charset="0"/>
              </a:rPr>
              <a:t> Биохемијске анализе приказане су у табели: </a:t>
            </a:r>
          </a:p>
          <a:p>
            <a:pPr>
              <a:buNone/>
            </a:pPr>
            <a:endParaRPr lang="en-US" dirty="0" smtClean="0">
              <a:latin typeface="Arial" pitchFamily="34" charset="0"/>
              <a:cs typeface="Arial" pitchFamily="34" charset="0"/>
            </a:endParaRPr>
          </a:p>
          <a:p>
            <a:endParaRPr lang="sr-Latn-RS" dirty="0">
              <a:latin typeface="Arial" pitchFamily="34" charset="0"/>
              <a:cs typeface="Arial" pitchFamily="34" charset="0"/>
            </a:endParaRPr>
          </a:p>
        </p:txBody>
      </p:sp>
      <p:pic>
        <p:nvPicPr>
          <p:cNvPr id="5" name="Picture 2" descr="http://www.biochemia-medica.com/system/files/18(2)_Zrinski%20Topic_tablica1.jpg"/>
          <p:cNvPicPr>
            <a:picLocks noChangeAspect="1" noChangeArrowheads="1"/>
          </p:cNvPicPr>
          <p:nvPr/>
        </p:nvPicPr>
        <p:blipFill>
          <a:blip r:embed="rId2" cstate="print"/>
          <a:srcRect/>
          <a:stretch>
            <a:fillRect/>
          </a:stretch>
        </p:blipFill>
        <p:spPr bwMode="auto">
          <a:xfrm>
            <a:off x="762000" y="3429000"/>
            <a:ext cx="6781800" cy="3324412"/>
          </a:xfrm>
          <a:prstGeom prst="rect">
            <a:avLst/>
          </a:prstGeom>
          <a:noFill/>
        </p:spPr>
      </p:pic>
    </p:spTree>
    <p:extLst>
      <p:ext uri="{BB962C8B-B14F-4D97-AF65-F5344CB8AC3E}">
        <p14:creationId xmlns:p14="http://schemas.microsoft.com/office/powerpoint/2010/main" val="28417582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90800" y="2438400"/>
            <a:ext cx="3886200" cy="914400"/>
          </a:xfrm>
        </p:spPr>
        <p:txBody>
          <a:bodyPr/>
          <a:lstStyle/>
          <a:p>
            <a:r>
              <a:rPr lang="sr-Cyrl-RS" dirty="0"/>
              <a:t>Магнезијум</a:t>
            </a:r>
            <a:endParaRPr lang="sr-Latn-RS" dirty="0"/>
          </a:p>
        </p:txBody>
      </p:sp>
    </p:spTree>
    <p:extLst>
      <p:ext uri="{BB962C8B-B14F-4D97-AF65-F5344CB8AC3E}">
        <p14:creationId xmlns:p14="http://schemas.microsoft.com/office/powerpoint/2010/main" val="204411675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
            <a:ext cx="8839200" cy="6477000"/>
          </a:xfrm>
        </p:spPr>
        <p:txBody>
          <a:bodyPr/>
          <a:lstStyle/>
          <a:p>
            <a:r>
              <a:rPr lang="ru-RU" dirty="0">
                <a:effectLst/>
                <a:latin typeface="Arial" pitchFamily="34" charset="0"/>
                <a:cs typeface="Arial" pitchFamily="34" charset="0"/>
              </a:rPr>
              <a:t>Од </a:t>
            </a:r>
            <a:r>
              <a:rPr lang="sr-Cyrl-RS" dirty="0" smtClean="0">
                <a:effectLst/>
                <a:latin typeface="Arial" pitchFamily="34" charset="0"/>
                <a:cs typeface="Arial" pitchFamily="34" charset="0"/>
              </a:rPr>
              <a:t>у</a:t>
            </a:r>
            <a:r>
              <a:rPr lang="ru-RU" dirty="0" smtClean="0">
                <a:effectLst/>
                <a:latin typeface="Arial" pitchFamily="34" charset="0"/>
                <a:cs typeface="Arial" pitchFamily="34" charset="0"/>
              </a:rPr>
              <a:t>купне </a:t>
            </a:r>
            <a:r>
              <a:rPr lang="ru-RU" dirty="0">
                <a:effectLst/>
                <a:latin typeface="Arial" pitchFamily="34" charset="0"/>
                <a:cs typeface="Arial" pitchFamily="34" charset="0"/>
              </a:rPr>
              <a:t>количине магнезијума </a:t>
            </a:r>
            <a:r>
              <a:rPr lang="ru-RU" dirty="0" smtClean="0">
                <a:effectLst/>
                <a:latin typeface="Arial" pitchFamily="34" charset="0"/>
                <a:cs typeface="Arial" pitchFamily="34" charset="0"/>
              </a:rPr>
              <a:t>(ћелијски катјон) 95</a:t>
            </a:r>
            <a:r>
              <a:rPr lang="ru-RU" dirty="0">
                <a:effectLst/>
                <a:latin typeface="Arial" pitchFamily="34" charset="0"/>
                <a:cs typeface="Arial" pitchFamily="34" charset="0"/>
              </a:rPr>
              <a:t>% налази се у </a:t>
            </a:r>
            <a:r>
              <a:rPr lang="ru-RU" dirty="0" smtClean="0">
                <a:effectLst/>
                <a:latin typeface="Arial" pitchFamily="34" charset="0"/>
                <a:cs typeface="Arial" pitchFamily="34" charset="0"/>
              </a:rPr>
              <a:t>ћелијама. </a:t>
            </a:r>
            <a:r>
              <a:rPr lang="ru-RU" dirty="0">
                <a:effectLst/>
                <a:latin typeface="Arial" pitchFamily="34" charset="0"/>
                <a:cs typeface="Arial" pitchFamily="34" charset="0"/>
              </a:rPr>
              <a:t>Концентрација интрацелуларног магнезијума је од 5 до 20 </a:t>
            </a:r>
            <a:r>
              <a:rPr lang="en-US" dirty="0" err="1" smtClean="0">
                <a:effectLst/>
                <a:latin typeface="Arial" pitchFamily="34" charset="0"/>
                <a:cs typeface="Arial" pitchFamily="34" charset="0"/>
              </a:rPr>
              <a:t>mmol</a:t>
            </a:r>
            <a:endParaRPr lang="ru-RU" dirty="0" smtClean="0">
              <a:effectLst/>
              <a:latin typeface="Arial" pitchFamily="34" charset="0"/>
              <a:cs typeface="Arial" pitchFamily="34" charset="0"/>
            </a:endParaRPr>
          </a:p>
          <a:p>
            <a:endParaRPr lang="ru-RU" dirty="0" smtClean="0">
              <a:effectLst/>
              <a:latin typeface="Arial" pitchFamily="34" charset="0"/>
              <a:cs typeface="Arial" pitchFamily="34" charset="0"/>
            </a:endParaRPr>
          </a:p>
          <a:p>
            <a:r>
              <a:rPr lang="sr-Cyrl-RS" dirty="0" smtClean="0">
                <a:effectLst/>
                <a:latin typeface="Arial" pitchFamily="34" charset="0"/>
                <a:cs typeface="Arial" pitchFamily="34" charset="0"/>
              </a:rPr>
              <a:t>Ћелије </a:t>
            </a:r>
            <a:r>
              <a:rPr lang="sr-Cyrl-RS" dirty="0">
                <a:effectLst/>
                <a:latin typeface="Arial" pitchFamily="34" charset="0"/>
                <a:cs typeface="Arial" pitchFamily="34" charset="0"/>
              </a:rPr>
              <a:t>скелетних мишића и срчаног </a:t>
            </a:r>
            <a:r>
              <a:rPr lang="sr-Cyrl-RS" dirty="0" smtClean="0">
                <a:effectLst/>
                <a:latin typeface="Arial" pitchFamily="34" charset="0"/>
                <a:cs typeface="Arial" pitchFamily="34" charset="0"/>
              </a:rPr>
              <a:t>мишића поседују највише магнезијума</a:t>
            </a:r>
          </a:p>
          <a:p>
            <a:endParaRPr lang="sr-Cyrl-R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Улоге магнезијума </a:t>
            </a:r>
          </a:p>
          <a:p>
            <a:pPr>
              <a:buNone/>
            </a:pPr>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Интрацелуларни </a:t>
            </a:r>
            <a:r>
              <a:rPr lang="sr-Cyrl-RS" dirty="0">
                <a:effectLst/>
                <a:latin typeface="Arial" pitchFamily="34" charset="0"/>
                <a:cs typeface="Arial" pitchFamily="34" charset="0"/>
              </a:rPr>
              <a:t>магнезијум је кофактор у око 300 ензимских реакција, укључујући енергетски метаболизам и синтезу протеина и нуклеинских киселина, регулатор је јонских канала, важан је </a:t>
            </a:r>
            <a:r>
              <a:rPr lang="sr-Cyrl-RS" dirty="0" smtClean="0">
                <a:effectLst/>
                <a:latin typeface="Arial" pitchFamily="34" charset="0"/>
                <a:cs typeface="Arial" pitchFamily="34" charset="0"/>
              </a:rPr>
              <a:t>интрацелуларнии </a:t>
            </a:r>
            <a:r>
              <a:rPr lang="sr-Cyrl-RS" dirty="0">
                <a:effectLst/>
                <a:latin typeface="Arial" pitchFamily="34" charset="0"/>
                <a:cs typeface="Arial" pitchFamily="34" charset="0"/>
              </a:rPr>
              <a:t>сигнални молекул и модулатор оксидативне фосфорилације, укључен је у формирање нервног импулса, мишићну контракцију, транспорт калијума и </a:t>
            </a:r>
            <a:r>
              <a:rPr lang="sr-Cyrl-RS" dirty="0" smtClean="0">
                <a:effectLst/>
                <a:latin typeface="Arial" pitchFamily="34" charset="0"/>
                <a:cs typeface="Arial" pitchFamily="34" charset="0"/>
              </a:rPr>
              <a:t>калцијума</a:t>
            </a:r>
            <a:endParaRPr lang="sr-Latn-RS" dirty="0">
              <a:effectLst/>
              <a:latin typeface="Arial" pitchFamily="34" charset="0"/>
              <a:cs typeface="Arial" pitchFamily="34" charset="0"/>
            </a:endParaRPr>
          </a:p>
        </p:txBody>
      </p:sp>
    </p:spTree>
    <p:extLst>
      <p:ext uri="{BB962C8B-B14F-4D97-AF65-F5344CB8AC3E}">
        <p14:creationId xmlns:p14="http://schemas.microsoft.com/office/powerpoint/2010/main" val="16334842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609601"/>
            <a:ext cx="8686800" cy="6019800"/>
          </a:xfrm>
        </p:spPr>
        <p:txBody>
          <a:bodyPr/>
          <a:lstStyle/>
          <a:p>
            <a:r>
              <a:rPr lang="ru-RU" dirty="0">
                <a:effectLst/>
                <a:latin typeface="Arial" pitchFamily="34" charset="0"/>
                <a:cs typeface="Arial" pitchFamily="34" charset="0"/>
              </a:rPr>
              <a:t>Хомеостазу магнезијума одржавају три система: бубрези, гастроинтестинални тракт и </a:t>
            </a:r>
            <a:r>
              <a:rPr lang="ru-RU" dirty="0" smtClean="0">
                <a:effectLst/>
                <a:latin typeface="Arial" pitchFamily="34" charset="0"/>
                <a:cs typeface="Arial" pitchFamily="34" charset="0"/>
              </a:rPr>
              <a:t>кости </a:t>
            </a:r>
          </a:p>
          <a:p>
            <a:endParaRPr lang="ru-RU" dirty="0" smtClean="0">
              <a:effectLst/>
              <a:latin typeface="Arial" pitchFamily="34" charset="0"/>
              <a:cs typeface="Arial" pitchFamily="34" charset="0"/>
            </a:endParaRPr>
          </a:p>
          <a:p>
            <a:r>
              <a:rPr lang="ru-RU" dirty="0" smtClean="0">
                <a:effectLst/>
                <a:latin typeface="Arial" pitchFamily="34" charset="0"/>
                <a:cs typeface="Arial" pitchFamily="34" charset="0"/>
              </a:rPr>
              <a:t>Бубрези </a:t>
            </a:r>
            <a:r>
              <a:rPr lang="ru-RU" dirty="0">
                <a:effectLst/>
                <a:latin typeface="Arial" pitchFamily="34" charset="0"/>
                <a:cs typeface="Arial" pitchFamily="34" charset="0"/>
              </a:rPr>
              <a:t>су главни регулатори концентрације магнезијума у </a:t>
            </a:r>
            <a:r>
              <a:rPr lang="ru-RU" dirty="0" smtClean="0">
                <a:effectLst/>
                <a:latin typeface="Arial" pitchFamily="34" charset="0"/>
                <a:cs typeface="Arial" pitchFamily="34" charset="0"/>
              </a:rPr>
              <a:t>организму</a:t>
            </a:r>
          </a:p>
          <a:p>
            <a:endParaRPr lang="ru-RU" dirty="0">
              <a:effectLst/>
              <a:latin typeface="Arial" pitchFamily="34" charset="0"/>
              <a:cs typeface="Arial" pitchFamily="34" charset="0"/>
            </a:endParaRPr>
          </a:p>
          <a:p>
            <a:pPr marL="18288" indent="0">
              <a:buNone/>
            </a:pPr>
            <a:r>
              <a:rPr lang="sr-Cyrl-RS" dirty="0">
                <a:effectLst/>
                <a:latin typeface="Arial" pitchFamily="34" charset="0"/>
                <a:cs typeface="Arial" pitchFamily="34" charset="0"/>
              </a:rPr>
              <a:t>Апсорпција магнезијума у </a:t>
            </a:r>
            <a:r>
              <a:rPr lang="sr-Cyrl-RS" dirty="0" smtClean="0">
                <a:effectLst/>
                <a:latin typeface="Arial" pitchFamily="34" charset="0"/>
                <a:cs typeface="Arial" pitchFamily="34" charset="0"/>
              </a:rPr>
              <a:t>цревима</a:t>
            </a:r>
          </a:p>
          <a:p>
            <a:endParaRPr lang="sr-Cyrl-RS" dirty="0">
              <a:effectLst/>
              <a:latin typeface="Arial" pitchFamily="34" charset="0"/>
              <a:cs typeface="Arial" pitchFamily="34" charset="0"/>
            </a:endParaRPr>
          </a:p>
          <a:p>
            <a:r>
              <a:rPr lang="sr-Cyrl-RS" dirty="0">
                <a:effectLst/>
                <a:latin typeface="Arial" pitchFamily="34" charset="0"/>
                <a:cs typeface="Arial" pitchFamily="34" charset="0"/>
              </a:rPr>
              <a:t>Нето апсорпција магнезијума зависи од апсорпције у појединим сегментима интестинума, односно од њихове дужине и времена које храна проведе у </a:t>
            </a:r>
            <a:r>
              <a:rPr lang="sr-Cyrl-RS" dirty="0" smtClean="0">
                <a:effectLst/>
                <a:latin typeface="Arial" pitchFamily="34" charset="0"/>
                <a:cs typeface="Arial" pitchFamily="34" charset="0"/>
              </a:rPr>
              <a:t>њима</a:t>
            </a:r>
          </a:p>
          <a:p>
            <a:pPr>
              <a:buNone/>
            </a:pPr>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Дуоденум </a:t>
            </a:r>
            <a:r>
              <a:rPr lang="sr-Cyrl-RS" dirty="0">
                <a:effectLst/>
                <a:latin typeface="Arial" pitchFamily="34" charset="0"/>
                <a:cs typeface="Arial" pitchFamily="34" charset="0"/>
              </a:rPr>
              <a:t>и јејунум имају висок капацитет апсорпције за магнезијум, али су релативно кратки и храна врло брзо пролази, тако да се највећи део магнезијума апсорбује у илеуму</a:t>
            </a:r>
            <a:endParaRPr lang="sr-Latn-RS" dirty="0">
              <a:effectLst/>
              <a:latin typeface="Arial" pitchFamily="34" charset="0"/>
              <a:cs typeface="Arial" pitchFamily="34" charset="0"/>
            </a:endParaRPr>
          </a:p>
        </p:txBody>
      </p:sp>
      <p:sp>
        <p:nvSpPr>
          <p:cNvPr id="3" name="Title 2"/>
          <p:cNvSpPr>
            <a:spLocks noGrp="1"/>
          </p:cNvSpPr>
          <p:nvPr>
            <p:ph type="title"/>
          </p:nvPr>
        </p:nvSpPr>
        <p:spPr>
          <a:xfrm>
            <a:off x="152400" y="152400"/>
            <a:ext cx="4556760" cy="457200"/>
          </a:xfrm>
        </p:spPr>
        <p:txBody>
          <a:bodyPr/>
          <a:lstStyle/>
          <a:p>
            <a:r>
              <a:rPr lang="sr-Cyrl-RS" sz="2000" dirty="0">
                <a:effectLst/>
                <a:latin typeface="Arial" pitchFamily="34" charset="0"/>
                <a:cs typeface="Arial" pitchFamily="34" charset="0"/>
              </a:rPr>
              <a:t>МЕТАБОЛИЗАМ </a:t>
            </a:r>
            <a:r>
              <a:rPr lang="sr-Cyrl-RS" sz="2000" dirty="0" smtClean="0">
                <a:effectLst/>
                <a:latin typeface="Arial" pitchFamily="34" charset="0"/>
                <a:cs typeface="Arial" pitchFamily="34" charset="0"/>
              </a:rPr>
              <a:t> МАГНЕЗИЈУМА</a:t>
            </a:r>
            <a:endParaRPr lang="sr-Latn-RS" sz="2000" dirty="0">
              <a:effectLst/>
              <a:latin typeface="Arial" pitchFamily="34" charset="0"/>
              <a:cs typeface="Arial" pitchFamily="34" charset="0"/>
            </a:endParaRPr>
          </a:p>
        </p:txBody>
      </p:sp>
    </p:spTree>
    <p:extLst>
      <p:ext uri="{BB962C8B-B14F-4D97-AF65-F5344CB8AC3E}">
        <p14:creationId xmlns:p14="http://schemas.microsoft.com/office/powerpoint/2010/main" val="192913218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8601"/>
            <a:ext cx="8534400" cy="6400800"/>
          </a:xfrm>
        </p:spPr>
        <p:txBody>
          <a:bodyPr/>
          <a:lstStyle/>
          <a:p>
            <a:r>
              <a:rPr lang="en-US" dirty="0" err="1">
                <a:effectLst/>
                <a:latin typeface="Arial" pitchFamily="34" charset="0"/>
                <a:cs typeface="Arial" pitchFamily="34" charset="0"/>
              </a:rPr>
              <a:t>Магнезијум</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у </a:t>
            </a:r>
            <a:r>
              <a:rPr lang="en-US" dirty="0" err="1">
                <a:effectLst/>
                <a:latin typeface="Arial" pitchFamily="34" charset="0"/>
                <a:cs typeface="Arial" pitchFamily="34" charset="0"/>
              </a:rPr>
              <a:t>интестинуму</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апсорбује</a:t>
            </a:r>
            <a:r>
              <a:rPr lang="en-US" dirty="0">
                <a:effectLst/>
                <a:latin typeface="Arial" pitchFamily="34" charset="0"/>
                <a:cs typeface="Arial" pitchFamily="34" charset="0"/>
              </a:rPr>
              <a:t> </a:t>
            </a:r>
            <a:r>
              <a:rPr lang="en-US" dirty="0" err="1">
                <a:effectLst/>
                <a:latin typeface="Arial" pitchFamily="34" charset="0"/>
                <a:cs typeface="Arial" pitchFamily="34" charset="0"/>
              </a:rPr>
              <a:t>парацелуларним</a:t>
            </a:r>
            <a:r>
              <a:rPr lang="en-US" dirty="0">
                <a:effectLst/>
                <a:latin typeface="Arial" pitchFamily="34" charset="0"/>
                <a:cs typeface="Arial" pitchFamily="34" charset="0"/>
              </a:rPr>
              <a:t> и </a:t>
            </a:r>
            <a:r>
              <a:rPr lang="en-US" dirty="0" err="1">
                <a:effectLst/>
                <a:latin typeface="Arial" pitchFamily="34" charset="0"/>
                <a:cs typeface="Arial" pitchFamily="34" charset="0"/>
              </a:rPr>
              <a:t>трансцелуламим</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механизмом</a:t>
            </a:r>
            <a:endParaRPr lang="sr-Cyrl-RS" dirty="0" smtClean="0">
              <a:effectLst/>
              <a:latin typeface="Arial" pitchFamily="34" charset="0"/>
              <a:cs typeface="Arial" pitchFamily="34" charset="0"/>
            </a:endParaRPr>
          </a:p>
          <a:p>
            <a:endParaRPr lang="sr-Cyrl-RS" dirty="0">
              <a:effectLst/>
              <a:latin typeface="Arial" pitchFamily="34" charset="0"/>
              <a:cs typeface="Arial" pitchFamily="34" charset="0"/>
            </a:endParaRPr>
          </a:p>
          <a:p>
            <a:r>
              <a:rPr lang="en-US" dirty="0" smtClean="0">
                <a:effectLst/>
                <a:latin typeface="Arial" pitchFamily="34" charset="0"/>
                <a:cs typeface="Arial" pitchFamily="34" charset="0"/>
              </a:rPr>
              <a:t> </a:t>
            </a:r>
            <a:r>
              <a:rPr lang="en-US" dirty="0" err="1">
                <a:effectLst/>
                <a:latin typeface="Arial" pitchFamily="34" charset="0"/>
                <a:cs typeface="Arial" pitchFamily="34" charset="0"/>
              </a:rPr>
              <a:t>Парацелуларна</a:t>
            </a:r>
            <a:r>
              <a:rPr lang="en-US" dirty="0">
                <a:effectLst/>
                <a:latin typeface="Arial" pitchFamily="34" charset="0"/>
                <a:cs typeface="Arial" pitchFamily="34" charset="0"/>
              </a:rPr>
              <a:t> </a:t>
            </a:r>
            <a:r>
              <a:rPr lang="en-US" dirty="0" err="1">
                <a:effectLst/>
                <a:latin typeface="Arial" pitchFamily="34" charset="0"/>
                <a:cs typeface="Arial" pitchFamily="34" charset="0"/>
              </a:rPr>
              <a:t>апсорпција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кроз</a:t>
            </a:r>
            <a:r>
              <a:rPr lang="en-US" dirty="0">
                <a:effectLst/>
                <a:latin typeface="Arial" pitchFamily="34" charset="0"/>
                <a:cs typeface="Arial" pitchFamily="34" charset="0"/>
              </a:rPr>
              <a:t> </a:t>
            </a:r>
            <a:r>
              <a:rPr lang="en-US" dirty="0" err="1">
                <a:effectLst/>
                <a:latin typeface="Arial" pitchFamily="34" charset="0"/>
                <a:cs typeface="Arial" pitchFamily="34" charset="0"/>
              </a:rPr>
              <a:t>уске</a:t>
            </a:r>
            <a:r>
              <a:rPr lang="en-US" dirty="0">
                <a:effectLst/>
                <a:latin typeface="Arial" pitchFamily="34" charset="0"/>
                <a:cs typeface="Arial" pitchFamily="34" charset="0"/>
              </a:rPr>
              <a:t> </a:t>
            </a:r>
            <a:r>
              <a:rPr lang="en-US" dirty="0" err="1">
                <a:effectLst/>
                <a:latin typeface="Arial" pitchFamily="34" charset="0"/>
                <a:cs typeface="Arial" pitchFamily="34" charset="0"/>
              </a:rPr>
              <a:t>канале</a:t>
            </a:r>
            <a:r>
              <a:rPr lang="en-US" dirty="0">
                <a:effectLst/>
                <a:latin typeface="Arial" pitchFamily="34" charset="0"/>
                <a:cs typeface="Arial" pitchFamily="34" charset="0"/>
              </a:rPr>
              <a:t> </a:t>
            </a:r>
            <a:r>
              <a:rPr lang="en-US" dirty="0" err="1">
                <a:effectLst/>
                <a:latin typeface="Arial" pitchFamily="34" charset="0"/>
                <a:cs typeface="Arial" pitchFamily="34" charset="0"/>
              </a:rPr>
              <a:t>између</a:t>
            </a:r>
            <a:r>
              <a:rPr lang="en-US" dirty="0">
                <a:effectLst/>
                <a:latin typeface="Arial" pitchFamily="34" charset="0"/>
                <a:cs typeface="Arial" pitchFamily="34" charset="0"/>
              </a:rPr>
              <a:t> </a:t>
            </a:r>
            <a:r>
              <a:rPr lang="en-US" dirty="0" err="1">
                <a:effectLst/>
                <a:latin typeface="Arial" pitchFamily="34" charset="0"/>
                <a:cs typeface="Arial" pitchFamily="34" charset="0"/>
              </a:rPr>
              <a:t>ентероцита</a:t>
            </a:r>
            <a:r>
              <a:rPr lang="en-US" dirty="0">
                <a:effectLst/>
                <a:latin typeface="Arial" pitchFamily="34" charset="0"/>
                <a:cs typeface="Arial" pitchFamily="34" charset="0"/>
              </a:rPr>
              <a:t>) </a:t>
            </a:r>
            <a:r>
              <a:rPr lang="en-US" dirty="0" err="1">
                <a:effectLst/>
                <a:latin typeface="Arial" pitchFamily="34" charset="0"/>
                <a:cs typeface="Arial" pitchFamily="34" charset="0"/>
              </a:rPr>
              <a:t>долази</a:t>
            </a:r>
            <a:r>
              <a:rPr lang="en-US" dirty="0">
                <a:effectLst/>
                <a:latin typeface="Arial" pitchFamily="34" charset="0"/>
                <a:cs typeface="Arial" pitchFamily="34" charset="0"/>
              </a:rPr>
              <a:t> </a:t>
            </a:r>
            <a:r>
              <a:rPr lang="en-US" dirty="0" err="1">
                <a:effectLst/>
                <a:latin typeface="Arial" pitchFamily="34" charset="0"/>
                <a:cs typeface="Arial" pitchFamily="34" charset="0"/>
              </a:rPr>
              <a:t>до</a:t>
            </a:r>
            <a:r>
              <a:rPr lang="en-US" dirty="0">
                <a:effectLst/>
                <a:latin typeface="Arial" pitchFamily="34" charset="0"/>
                <a:cs typeface="Arial" pitchFamily="34" charset="0"/>
              </a:rPr>
              <a:t> </a:t>
            </a:r>
            <a:r>
              <a:rPr lang="en-US" dirty="0" err="1">
                <a:effectLst/>
                <a:latin typeface="Arial" pitchFamily="34" charset="0"/>
                <a:cs typeface="Arial" pitchFamily="34" charset="0"/>
              </a:rPr>
              <a:t>изражаја</a:t>
            </a:r>
            <a:r>
              <a:rPr lang="en-US" dirty="0">
                <a:effectLst/>
                <a:latin typeface="Arial" pitchFamily="34" charset="0"/>
                <a:cs typeface="Arial" pitchFamily="34" charset="0"/>
              </a:rPr>
              <a:t> </a:t>
            </a:r>
            <a:r>
              <a:rPr lang="en-US" dirty="0" err="1">
                <a:effectLst/>
                <a:latin typeface="Arial" pitchFamily="34" charset="0"/>
                <a:cs typeface="Arial" pitchFamily="34" charset="0"/>
              </a:rPr>
              <a:t>после</a:t>
            </a:r>
            <a:r>
              <a:rPr lang="en-US" dirty="0">
                <a:effectLst/>
                <a:latin typeface="Arial" pitchFamily="34" charset="0"/>
                <a:cs typeface="Arial" pitchFamily="34" charset="0"/>
              </a:rPr>
              <a:t> </a:t>
            </a:r>
            <a:r>
              <a:rPr lang="en-US" dirty="0" err="1">
                <a:effectLst/>
                <a:latin typeface="Arial" pitchFamily="34" charset="0"/>
                <a:cs typeface="Arial" pitchFamily="34" charset="0"/>
              </a:rPr>
              <a:t>оброка</a:t>
            </a:r>
            <a:r>
              <a:rPr lang="en-US" dirty="0">
                <a:effectLst/>
                <a:latin typeface="Arial" pitchFamily="34" charset="0"/>
                <a:cs typeface="Arial" pitchFamily="34" charset="0"/>
              </a:rPr>
              <a:t> </a:t>
            </a:r>
            <a:r>
              <a:rPr lang="en-US" dirty="0" err="1">
                <a:effectLst/>
                <a:latin typeface="Arial" pitchFamily="34" charset="0"/>
                <a:cs typeface="Arial" pitchFamily="34" charset="0"/>
              </a:rPr>
              <a:t>када</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у </a:t>
            </a:r>
            <a:r>
              <a:rPr lang="en-US" dirty="0" err="1">
                <a:effectLst/>
                <a:latin typeface="Arial" pitchFamily="34" charset="0"/>
                <a:cs typeface="Arial" pitchFamily="34" charset="0"/>
              </a:rPr>
              <a:t>лумену</a:t>
            </a:r>
            <a:r>
              <a:rPr lang="en-US" dirty="0">
                <a:effectLst/>
                <a:latin typeface="Arial" pitchFamily="34" charset="0"/>
                <a:cs typeface="Arial" pitchFamily="34" charset="0"/>
              </a:rPr>
              <a:t> </a:t>
            </a:r>
            <a:r>
              <a:rPr lang="en-US" dirty="0" err="1">
                <a:effectLst/>
                <a:latin typeface="Arial" pitchFamily="34" charset="0"/>
                <a:cs typeface="Arial" pitchFamily="34" charset="0"/>
              </a:rPr>
              <a:t>интестинума</a:t>
            </a:r>
            <a:r>
              <a:rPr lang="en-US" dirty="0">
                <a:effectLst/>
                <a:latin typeface="Arial" pitchFamily="34" charset="0"/>
                <a:cs typeface="Arial" pitchFamily="34" charset="0"/>
              </a:rPr>
              <a:t> </a:t>
            </a:r>
            <a:r>
              <a:rPr lang="en-US" dirty="0" err="1">
                <a:effectLst/>
                <a:latin typeface="Arial" pitchFamily="34" charset="0"/>
                <a:cs typeface="Arial" pitchFamily="34" charset="0"/>
              </a:rPr>
              <a:t>висока</a:t>
            </a:r>
            <a:r>
              <a:rPr lang="en-US" dirty="0">
                <a:effectLst/>
                <a:latin typeface="Arial" pitchFamily="34" charset="0"/>
                <a:cs typeface="Arial" pitchFamily="34" charset="0"/>
              </a:rPr>
              <a:t> </a:t>
            </a:r>
            <a:r>
              <a:rPr lang="en-US" dirty="0" err="1">
                <a:effectLst/>
                <a:latin typeface="Arial" pitchFamily="34" charset="0"/>
                <a:cs typeface="Arial" pitchFamily="34" charset="0"/>
              </a:rPr>
              <a:t>концентрација</a:t>
            </a:r>
            <a:r>
              <a:rPr lang="en-US" dirty="0">
                <a:effectLst/>
                <a:latin typeface="Arial" pitchFamily="34" charset="0"/>
                <a:cs typeface="Arial" pitchFamily="34" charset="0"/>
              </a:rPr>
              <a:t> </a:t>
            </a:r>
            <a:r>
              <a:rPr lang="en-US" dirty="0" err="1">
                <a:effectLst/>
                <a:latin typeface="Arial" pitchFamily="34" charset="0"/>
                <a:cs typeface="Arial" pitchFamily="34" charset="0"/>
              </a:rPr>
              <a:t>магнезијума</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утиче</a:t>
            </a:r>
            <a:r>
              <a:rPr lang="en-US" dirty="0">
                <a:effectLst/>
                <a:latin typeface="Arial" pitchFamily="34" charset="0"/>
                <a:cs typeface="Arial" pitchFamily="34" charset="0"/>
              </a:rPr>
              <a:t> </a:t>
            </a:r>
            <a:r>
              <a:rPr lang="en-US" dirty="0" err="1">
                <a:effectLst/>
                <a:latin typeface="Arial" pitchFamily="34" charset="0"/>
                <a:cs typeface="Arial" pitchFamily="34" charset="0"/>
              </a:rPr>
              <a:t>на</a:t>
            </a:r>
            <a:r>
              <a:rPr lang="en-US" dirty="0">
                <a:effectLst/>
                <a:latin typeface="Arial" pitchFamily="34" charset="0"/>
                <a:cs typeface="Arial" pitchFamily="34" charset="0"/>
              </a:rPr>
              <a:t> </a:t>
            </a:r>
            <a:r>
              <a:rPr lang="en-US" dirty="0" err="1">
                <a:effectLst/>
                <a:latin typeface="Arial" pitchFamily="34" charset="0"/>
                <a:cs typeface="Arial" pitchFamily="34" charset="0"/>
              </a:rPr>
              <a:t>промену</a:t>
            </a:r>
            <a:r>
              <a:rPr lang="en-US" dirty="0">
                <a:effectLst/>
                <a:latin typeface="Arial" pitchFamily="34" charset="0"/>
                <a:cs typeface="Arial" pitchFamily="34" charset="0"/>
              </a:rPr>
              <a:t> </a:t>
            </a:r>
            <a:r>
              <a:rPr lang="en-US" dirty="0" err="1">
                <a:effectLst/>
                <a:latin typeface="Arial" pitchFamily="34" charset="0"/>
                <a:cs typeface="Arial" pitchFamily="34" charset="0"/>
              </a:rPr>
              <a:t>морфологије</a:t>
            </a:r>
            <a:r>
              <a:rPr lang="en-US" dirty="0">
                <a:effectLst/>
                <a:latin typeface="Arial" pitchFamily="34" charset="0"/>
                <a:cs typeface="Arial" pitchFamily="34" charset="0"/>
              </a:rPr>
              <a:t> </a:t>
            </a:r>
            <a:r>
              <a:rPr lang="en-US" dirty="0" err="1">
                <a:effectLst/>
                <a:latin typeface="Arial" pitchFamily="34" charset="0"/>
                <a:cs typeface="Arial" pitchFamily="34" charset="0"/>
              </a:rPr>
              <a:t>тесних</a:t>
            </a:r>
            <a:r>
              <a:rPr lang="en-US" dirty="0">
                <a:effectLst/>
                <a:latin typeface="Arial" pitchFamily="34" charset="0"/>
                <a:cs typeface="Arial" pitchFamily="34" charset="0"/>
              </a:rPr>
              <a:t> </a:t>
            </a:r>
            <a:r>
              <a:rPr lang="en-US" dirty="0" err="1">
                <a:effectLst/>
                <a:latin typeface="Arial" pitchFamily="34" charset="0"/>
                <a:cs typeface="Arial" pitchFamily="34" charset="0"/>
              </a:rPr>
              <a:t>спојница</a:t>
            </a:r>
            <a:r>
              <a:rPr lang="en-US" dirty="0">
                <a:effectLst/>
                <a:latin typeface="Arial" pitchFamily="34" charset="0"/>
                <a:cs typeface="Arial" pitchFamily="34" charset="0"/>
              </a:rPr>
              <a:t> и </a:t>
            </a:r>
            <a:r>
              <a:rPr lang="en-US" dirty="0" err="1">
                <a:effectLst/>
                <a:latin typeface="Arial" pitchFamily="34" charset="0"/>
                <a:cs typeface="Arial" pitchFamily="34" charset="0"/>
              </a:rPr>
              <a:t>оне</a:t>
            </a:r>
            <a:r>
              <a:rPr lang="en-US" dirty="0">
                <a:effectLst/>
                <a:latin typeface="Arial" pitchFamily="34" charset="0"/>
                <a:cs typeface="Arial" pitchFamily="34" charset="0"/>
              </a:rPr>
              <a:t> </a:t>
            </a:r>
            <a:r>
              <a:rPr lang="en-US" dirty="0" err="1">
                <a:effectLst/>
                <a:latin typeface="Arial" pitchFamily="34" charset="0"/>
                <a:cs typeface="Arial" pitchFamily="34" charset="0"/>
              </a:rPr>
              <a:t>постају</a:t>
            </a:r>
            <a:r>
              <a:rPr lang="en-US" dirty="0">
                <a:effectLst/>
                <a:latin typeface="Arial" pitchFamily="34" charset="0"/>
                <a:cs typeface="Arial" pitchFamily="34" charset="0"/>
              </a:rPr>
              <a:t> </a:t>
            </a:r>
            <a:r>
              <a:rPr lang="en-US" dirty="0" err="1">
                <a:effectLst/>
                <a:latin typeface="Arial" pitchFamily="34" charset="0"/>
                <a:cs typeface="Arial" pitchFamily="34" charset="0"/>
              </a:rPr>
              <a:t>пропустљиве</a:t>
            </a:r>
            <a:r>
              <a:rPr lang="en-US" dirty="0">
                <a:effectLst/>
                <a:latin typeface="Arial" pitchFamily="34" charset="0"/>
                <a:cs typeface="Arial" pitchFamily="34" charset="0"/>
              </a:rPr>
              <a:t> </a:t>
            </a:r>
            <a:r>
              <a:rPr lang="en-US" dirty="0" err="1">
                <a:effectLst/>
                <a:latin typeface="Arial" pitchFamily="34" charset="0"/>
                <a:cs typeface="Arial" pitchFamily="34" charset="0"/>
              </a:rPr>
              <a:t>за</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магнезијума</a:t>
            </a:r>
            <a:r>
              <a:rPr lang="en-US" dirty="0" smtClean="0">
                <a:effectLst/>
                <a:latin typeface="Arial" pitchFamily="34" charset="0"/>
                <a:cs typeface="Arial" pitchFamily="34" charset="0"/>
              </a:rPr>
              <a:t> </a:t>
            </a:r>
            <a:endParaRPr lang="sr-Cyrl-RS" dirty="0" smtClean="0">
              <a:effectLst/>
              <a:latin typeface="Arial" pitchFamily="34" charset="0"/>
              <a:cs typeface="Arial" pitchFamily="34" charset="0"/>
            </a:endParaRPr>
          </a:p>
          <a:p>
            <a:endParaRPr lang="sr-Cyrl-RS" dirty="0">
              <a:effectLst/>
              <a:latin typeface="Arial" pitchFamily="34" charset="0"/>
              <a:cs typeface="Arial" pitchFamily="34" charset="0"/>
            </a:endParaRPr>
          </a:p>
          <a:p>
            <a:r>
              <a:rPr lang="en-US" dirty="0" err="1" smtClean="0">
                <a:effectLst/>
                <a:latin typeface="Arial" pitchFamily="34" charset="0"/>
                <a:cs typeface="Arial" pitchFamily="34" charset="0"/>
              </a:rPr>
              <a:t>Трансцелулами</a:t>
            </a:r>
            <a:r>
              <a:rPr lang="en-US" dirty="0" smtClean="0">
                <a:effectLst/>
                <a:latin typeface="Arial" pitchFamily="34" charset="0"/>
                <a:cs typeface="Arial" pitchFamily="34" charset="0"/>
              </a:rPr>
              <a:t> </a:t>
            </a:r>
            <a:r>
              <a:rPr lang="en-US" dirty="0" err="1">
                <a:effectLst/>
                <a:latin typeface="Arial" pitchFamily="34" charset="0"/>
                <a:cs typeface="Arial" pitchFamily="34" charset="0"/>
              </a:rPr>
              <a:t>транспорт</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енергетски</a:t>
            </a:r>
            <a:r>
              <a:rPr lang="en-US" dirty="0">
                <a:effectLst/>
                <a:latin typeface="Arial" pitchFamily="34" charset="0"/>
                <a:cs typeface="Arial" pitchFamily="34" charset="0"/>
              </a:rPr>
              <a:t> </a:t>
            </a:r>
            <a:r>
              <a:rPr lang="en-US" dirty="0" err="1">
                <a:effectLst/>
                <a:latin typeface="Arial" pitchFamily="34" charset="0"/>
                <a:cs typeface="Arial" pitchFamily="34" charset="0"/>
              </a:rPr>
              <a:t>зависан</a:t>
            </a:r>
            <a:r>
              <a:rPr lang="en-US" dirty="0">
                <a:effectLst/>
                <a:latin typeface="Arial" pitchFamily="34" charset="0"/>
                <a:cs typeface="Arial" pitchFamily="34" charset="0"/>
              </a:rPr>
              <a:t> </a:t>
            </a:r>
            <a:r>
              <a:rPr lang="en-US" dirty="0" err="1">
                <a:effectLst/>
                <a:latin typeface="Arial" pitchFamily="34" charset="0"/>
                <a:cs typeface="Arial" pitchFamily="34" charset="0"/>
              </a:rPr>
              <a:t>зато</a:t>
            </a:r>
            <a:r>
              <a:rPr lang="en-US" dirty="0">
                <a:effectLst/>
                <a:latin typeface="Arial" pitchFamily="34" charset="0"/>
                <a:cs typeface="Arial" pitchFamily="34" charset="0"/>
              </a:rPr>
              <a:t> </a:t>
            </a:r>
            <a:r>
              <a:rPr lang="en-US" dirty="0" err="1">
                <a:effectLst/>
                <a:latin typeface="Arial" pitchFamily="34" charset="0"/>
                <a:cs typeface="Arial" pitchFamily="34" charset="0"/>
              </a:rPr>
              <a:t>што</a:t>
            </a:r>
            <a:r>
              <a:rPr lang="en-US" dirty="0">
                <a:effectLst/>
                <a:latin typeface="Arial" pitchFamily="34" charset="0"/>
                <a:cs typeface="Arial" pitchFamily="34" charset="0"/>
              </a:rPr>
              <a:t> </a:t>
            </a:r>
            <a:r>
              <a:rPr lang="en-US" dirty="0" err="1">
                <a:effectLst/>
                <a:latin typeface="Arial" pitchFamily="34" charset="0"/>
                <a:cs typeface="Arial" pitchFamily="34" charset="0"/>
              </a:rPr>
              <a:t>не</a:t>
            </a:r>
            <a:r>
              <a:rPr lang="en-US" dirty="0">
                <a:effectLst/>
                <a:latin typeface="Arial" pitchFamily="34" charset="0"/>
                <a:cs typeface="Arial" pitchFamily="34" charset="0"/>
              </a:rPr>
              <a:t> </a:t>
            </a:r>
            <a:r>
              <a:rPr lang="en-US" dirty="0" err="1">
                <a:effectLst/>
                <a:latin typeface="Arial" pitchFamily="34" charset="0"/>
                <a:cs typeface="Arial" pitchFamily="34" charset="0"/>
              </a:rPr>
              <a:t>постоји</a:t>
            </a:r>
            <a:r>
              <a:rPr lang="en-US" dirty="0">
                <a:effectLst/>
                <a:latin typeface="Arial" pitchFamily="34" charset="0"/>
                <a:cs typeface="Arial" pitchFamily="34" charset="0"/>
              </a:rPr>
              <a:t> </a:t>
            </a:r>
            <a:r>
              <a:rPr lang="en-US" dirty="0" err="1">
                <a:effectLst/>
                <a:latin typeface="Arial" pitchFamily="34" charset="0"/>
                <a:cs typeface="Arial" pitchFamily="34" charset="0"/>
              </a:rPr>
              <a:t>значајан</a:t>
            </a:r>
            <a:r>
              <a:rPr lang="en-US" dirty="0">
                <a:effectLst/>
                <a:latin typeface="Arial" pitchFamily="34" charset="0"/>
                <a:cs typeface="Arial" pitchFamily="34" charset="0"/>
              </a:rPr>
              <a:t> </a:t>
            </a:r>
            <a:r>
              <a:rPr lang="en-US" dirty="0" err="1">
                <a:effectLst/>
                <a:latin typeface="Arial" pitchFamily="34" charset="0"/>
                <a:cs typeface="Arial" pitchFamily="34" charset="0"/>
              </a:rPr>
              <a:t>хемијски</a:t>
            </a:r>
            <a:r>
              <a:rPr lang="en-US" dirty="0">
                <a:effectLst/>
                <a:latin typeface="Arial" pitchFamily="34" charset="0"/>
                <a:cs typeface="Arial" pitchFamily="34" charset="0"/>
              </a:rPr>
              <a:t> </a:t>
            </a:r>
            <a:r>
              <a:rPr lang="en-US" dirty="0" err="1">
                <a:effectLst/>
                <a:latin typeface="Arial" pitchFamily="34" charset="0"/>
                <a:cs typeface="Arial" pitchFamily="34" charset="0"/>
              </a:rPr>
              <a:t>градијент</a:t>
            </a:r>
            <a:r>
              <a:rPr lang="en-US" dirty="0">
                <a:effectLst/>
                <a:latin typeface="Arial" pitchFamily="34" charset="0"/>
                <a:cs typeface="Arial" pitchFamily="34" charset="0"/>
              </a:rPr>
              <a:t> </a:t>
            </a:r>
            <a:r>
              <a:rPr lang="en-US" dirty="0" err="1">
                <a:effectLst/>
                <a:latin typeface="Arial" pitchFamily="34" charset="0"/>
                <a:cs typeface="Arial" pitchFamily="34" charset="0"/>
              </a:rPr>
              <a:t>између</a:t>
            </a:r>
            <a:r>
              <a:rPr lang="en-US" dirty="0">
                <a:effectLst/>
                <a:latin typeface="Arial" pitchFamily="34" charset="0"/>
                <a:cs typeface="Arial" pitchFamily="34" charset="0"/>
              </a:rPr>
              <a:t> </a:t>
            </a:r>
            <a:r>
              <a:rPr lang="en-US" dirty="0" err="1">
                <a:effectLst/>
                <a:latin typeface="Arial" pitchFamily="34" charset="0"/>
                <a:cs typeface="Arial" pitchFamily="34" charset="0"/>
              </a:rPr>
              <a:t>лумена</a:t>
            </a:r>
            <a:r>
              <a:rPr lang="en-US" dirty="0">
                <a:effectLst/>
                <a:latin typeface="Arial" pitchFamily="34" charset="0"/>
                <a:cs typeface="Arial" pitchFamily="34" charset="0"/>
              </a:rPr>
              <a:t> </a:t>
            </a:r>
            <a:r>
              <a:rPr lang="en-US" dirty="0" err="1">
                <a:effectLst/>
                <a:latin typeface="Arial" pitchFamily="34" charset="0"/>
                <a:cs typeface="Arial" pitchFamily="34" charset="0"/>
              </a:rPr>
              <a:t>црева</a:t>
            </a:r>
            <a:r>
              <a:rPr lang="en-US" dirty="0">
                <a:effectLst/>
                <a:latin typeface="Arial" pitchFamily="34" charset="0"/>
                <a:cs typeface="Arial" pitchFamily="34" charset="0"/>
              </a:rPr>
              <a:t> и </a:t>
            </a:r>
            <a:r>
              <a:rPr lang="en-US" dirty="0" err="1">
                <a:effectLst/>
                <a:latin typeface="Arial" pitchFamily="34" charset="0"/>
                <a:cs typeface="Arial" pitchFamily="34" charset="0"/>
              </a:rPr>
              <a:t>садржаја</a:t>
            </a:r>
            <a:r>
              <a:rPr lang="en-US" dirty="0">
                <a:effectLst/>
                <a:latin typeface="Arial" pitchFamily="34" charset="0"/>
                <a:cs typeface="Arial" pitchFamily="34" charset="0"/>
              </a:rPr>
              <a:t> у </a:t>
            </a:r>
            <a:r>
              <a:rPr lang="en-US" dirty="0" err="1">
                <a:effectLst/>
                <a:latin typeface="Arial" pitchFamily="34" charset="0"/>
                <a:cs typeface="Arial" pitchFamily="34" charset="0"/>
              </a:rPr>
              <a:t>ентероциту</a:t>
            </a:r>
            <a:r>
              <a:rPr lang="en-US" dirty="0">
                <a:effectLst/>
                <a:latin typeface="Arial" pitchFamily="34" charset="0"/>
                <a:cs typeface="Arial" pitchFamily="34" charset="0"/>
              </a:rPr>
              <a:t>, </a:t>
            </a:r>
            <a:r>
              <a:rPr lang="en-US" dirty="0" err="1">
                <a:effectLst/>
                <a:latin typeface="Arial" pitchFamily="34" charset="0"/>
                <a:cs typeface="Arial" pitchFamily="34" charset="0"/>
              </a:rPr>
              <a:t>али</a:t>
            </a:r>
            <a:r>
              <a:rPr lang="en-US" dirty="0">
                <a:effectLst/>
                <a:latin typeface="Arial" pitchFamily="34" charset="0"/>
                <a:cs typeface="Arial" pitchFamily="34" charset="0"/>
              </a:rPr>
              <a:t> </a:t>
            </a:r>
            <a:r>
              <a:rPr lang="en-US" dirty="0" err="1">
                <a:effectLst/>
                <a:latin typeface="Arial" pitchFamily="34" charset="0"/>
                <a:cs typeface="Arial" pitchFamily="34" charset="0"/>
              </a:rPr>
              <a:t>је</a:t>
            </a:r>
            <a:r>
              <a:rPr lang="en-US" dirty="0">
                <a:effectLst/>
                <a:latin typeface="Arial" pitchFamily="34" charset="0"/>
                <a:cs typeface="Arial" pitchFamily="34" charset="0"/>
              </a:rPr>
              <a:t> </a:t>
            </a:r>
            <a:r>
              <a:rPr lang="en-US" dirty="0" err="1">
                <a:effectLst/>
                <a:latin typeface="Arial" pitchFamily="34" charset="0"/>
                <a:cs typeface="Arial" pitchFamily="34" charset="0"/>
              </a:rPr>
              <a:t>присутан</a:t>
            </a:r>
            <a:r>
              <a:rPr lang="en-US" dirty="0">
                <a:effectLst/>
                <a:latin typeface="Arial" pitchFamily="34" charset="0"/>
                <a:cs typeface="Arial" pitchFamily="34" charset="0"/>
              </a:rPr>
              <a:t> </a:t>
            </a:r>
            <a:r>
              <a:rPr lang="en-US" dirty="0" err="1">
                <a:effectLst/>
                <a:latin typeface="Arial" pitchFamily="34" charset="0"/>
                <a:cs typeface="Arial" pitchFamily="34" charset="0"/>
              </a:rPr>
              <a:t>електрохемијски</a:t>
            </a:r>
            <a:r>
              <a:rPr lang="en-US" dirty="0">
                <a:effectLst/>
                <a:latin typeface="Arial" pitchFamily="34" charset="0"/>
                <a:cs typeface="Arial" pitchFamily="34" charset="0"/>
              </a:rPr>
              <a:t> </a:t>
            </a:r>
            <a:r>
              <a:rPr lang="en-US" dirty="0" err="1">
                <a:effectLst/>
                <a:latin typeface="Arial" pitchFamily="34" charset="0"/>
                <a:cs typeface="Arial" pitchFamily="34" charset="0"/>
              </a:rPr>
              <a:t>градијент</a:t>
            </a:r>
            <a:r>
              <a:rPr lang="en-US" dirty="0">
                <a:effectLst/>
                <a:latin typeface="Arial" pitchFamily="34" charset="0"/>
                <a:cs typeface="Arial" pitchFamily="34" charset="0"/>
              </a:rPr>
              <a:t> </a:t>
            </a:r>
            <a:r>
              <a:rPr lang="en-US" dirty="0" err="1">
                <a:effectLst/>
                <a:latin typeface="Arial" pitchFamily="34" charset="0"/>
                <a:cs typeface="Arial" pitchFamily="34" charset="0"/>
              </a:rPr>
              <a:t>којим</a:t>
            </a:r>
            <a:r>
              <a:rPr lang="en-US" dirty="0">
                <a:effectLst/>
                <a:latin typeface="Arial" pitchFamily="34" charset="0"/>
                <a:cs typeface="Arial" pitchFamily="34" charset="0"/>
              </a:rPr>
              <a:t> </a:t>
            </a:r>
            <a:r>
              <a:rPr lang="en-US" dirty="0" err="1">
                <a:effectLst/>
                <a:latin typeface="Arial" pitchFamily="34" charset="0"/>
                <a:cs typeface="Arial" pitchFamily="34" charset="0"/>
              </a:rPr>
              <a:t>се</a:t>
            </a:r>
            <a:r>
              <a:rPr lang="en-US" dirty="0">
                <a:effectLst/>
                <a:latin typeface="Arial" pitchFamily="34" charset="0"/>
                <a:cs typeface="Arial" pitchFamily="34" charset="0"/>
              </a:rPr>
              <a:t> </a:t>
            </a:r>
            <a:r>
              <a:rPr lang="en-US" dirty="0" err="1">
                <a:effectLst/>
                <a:latin typeface="Arial" pitchFamily="34" charset="0"/>
                <a:cs typeface="Arial" pitchFamily="34" charset="0"/>
              </a:rPr>
              <a:t>магнезијум</a:t>
            </a:r>
            <a:r>
              <a:rPr lang="en-US" dirty="0">
                <a:effectLst/>
                <a:latin typeface="Arial" pitchFamily="34" charset="0"/>
                <a:cs typeface="Arial" pitchFamily="34" charset="0"/>
              </a:rPr>
              <a:t> </a:t>
            </a:r>
            <a:r>
              <a:rPr lang="en-US" dirty="0" err="1">
                <a:effectLst/>
                <a:latin typeface="Arial" pitchFamily="34" charset="0"/>
                <a:cs typeface="Arial" pitchFamily="34" charset="0"/>
              </a:rPr>
              <a:t>избацује</a:t>
            </a:r>
            <a:r>
              <a:rPr lang="en-US" dirty="0">
                <a:effectLst/>
                <a:latin typeface="Arial" pitchFamily="34" charset="0"/>
                <a:cs typeface="Arial" pitchFamily="34" charset="0"/>
              </a:rPr>
              <a:t> </a:t>
            </a:r>
            <a:r>
              <a:rPr lang="en-US" dirty="0" err="1">
                <a:effectLst/>
                <a:latin typeface="Arial" pitchFamily="34" charset="0"/>
                <a:cs typeface="Arial" pitchFamily="34" charset="0"/>
              </a:rPr>
              <a:t>из</a:t>
            </a:r>
            <a:r>
              <a:rPr lang="en-US" dirty="0">
                <a:effectLst/>
                <a:latin typeface="Arial" pitchFamily="34" charset="0"/>
                <a:cs typeface="Arial" pitchFamily="34" charset="0"/>
              </a:rPr>
              <a:t> </a:t>
            </a:r>
            <a:r>
              <a:rPr lang="en-US" dirty="0" err="1" smtClean="0">
                <a:effectLst/>
                <a:latin typeface="Arial" pitchFamily="34" charset="0"/>
                <a:cs typeface="Arial" pitchFamily="34" charset="0"/>
              </a:rPr>
              <a:t>ћелије</a:t>
            </a:r>
            <a:endParaRPr lang="sr-Cyrl-RS" dirty="0" smtClean="0">
              <a:effectLst/>
              <a:latin typeface="Arial" pitchFamily="34" charset="0"/>
              <a:cs typeface="Arial" pitchFamily="34" charset="0"/>
            </a:endParaRPr>
          </a:p>
          <a:p>
            <a:endParaRPr lang="sr-Cyrl-RS" dirty="0" smtClean="0">
              <a:effectLst/>
              <a:latin typeface="Arial" pitchFamily="34" charset="0"/>
              <a:cs typeface="Arial" pitchFamily="34" charset="0"/>
            </a:endParaRPr>
          </a:p>
          <a:p>
            <a:r>
              <a:rPr lang="ru-RU" dirty="0">
                <a:latin typeface="Arial" pitchFamily="34" charset="0"/>
                <a:cs typeface="Arial" pitchFamily="34" charset="0"/>
              </a:rPr>
              <a:t>Извесна количина магнезијума се апсорбује и путем дебелог црева, а доказ је хипермагнеземија која се јавља давањем магнезијумових </a:t>
            </a:r>
            <a:r>
              <a:rPr lang="ru-RU" dirty="0" smtClean="0">
                <a:latin typeface="Arial" pitchFamily="34" charset="0"/>
                <a:cs typeface="Arial" pitchFamily="34" charset="0"/>
              </a:rPr>
              <a:t>клизми</a:t>
            </a:r>
            <a:endParaRPr lang="sr-Latn-RS" dirty="0">
              <a:latin typeface="Arial" pitchFamily="34" charset="0"/>
              <a:cs typeface="Arial" pitchFamily="34" charset="0"/>
            </a:endParaRPr>
          </a:p>
        </p:txBody>
      </p:sp>
    </p:spTree>
    <p:extLst>
      <p:ext uri="{BB962C8B-B14F-4D97-AF65-F5344CB8AC3E}">
        <p14:creationId xmlns:p14="http://schemas.microsoft.com/office/powerpoint/2010/main" val="44323601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914400"/>
            <a:ext cx="8610600" cy="5638800"/>
          </a:xfrm>
        </p:spPr>
        <p:txBody>
          <a:bodyPr/>
          <a:lstStyle/>
          <a:p>
            <a:r>
              <a:rPr lang="sr-Cyrl-RS" dirty="0">
                <a:effectLst/>
                <a:latin typeface="Arial" pitchFamily="34" charset="0"/>
                <a:cs typeface="Arial" pitchFamily="34" charset="0"/>
              </a:rPr>
              <a:t>Хомеостаза магнезијума се одржава равнотежом између интестиналне апсорпције и реналног </a:t>
            </a:r>
            <a:r>
              <a:rPr lang="sr-Cyrl-RS" dirty="0" smtClean="0">
                <a:effectLst/>
                <a:latin typeface="Arial" pitchFamily="34" charset="0"/>
                <a:cs typeface="Arial" pitchFamily="34" charset="0"/>
              </a:rPr>
              <a:t>излучивања</a:t>
            </a:r>
          </a:p>
          <a:p>
            <a:r>
              <a:rPr lang="sr-Cyrl-RS" dirty="0" smtClean="0">
                <a:effectLst/>
                <a:latin typeface="Arial" pitchFamily="34" charset="0"/>
                <a:cs typeface="Arial" pitchFamily="34" charset="0"/>
              </a:rPr>
              <a:t> </a:t>
            </a:r>
            <a:r>
              <a:rPr lang="sr-Cyrl-RS" dirty="0">
                <a:effectLst/>
                <a:latin typeface="Arial" pitchFamily="34" charset="0"/>
                <a:cs typeface="Arial" pitchFamily="34" charset="0"/>
              </a:rPr>
              <a:t>Када се концентрација магнезијума у плазми смањи, смањује се и количина магнезијума која се филтрира у гломерулима, чиме се смањује ренално </a:t>
            </a:r>
            <a:r>
              <a:rPr lang="sr-Cyrl-RS" dirty="0" smtClean="0">
                <a:effectLst/>
                <a:latin typeface="Arial" pitchFamily="34" charset="0"/>
                <a:cs typeface="Arial" pitchFamily="34" charset="0"/>
              </a:rPr>
              <a:t>излучивање</a:t>
            </a:r>
          </a:p>
          <a:p>
            <a:r>
              <a:rPr lang="sr-Cyrl-RS" dirty="0" smtClean="0">
                <a:effectLst/>
                <a:latin typeface="Arial" pitchFamily="34" charset="0"/>
                <a:cs typeface="Arial" pitchFamily="34" charset="0"/>
              </a:rPr>
              <a:t>У </a:t>
            </a:r>
            <a:r>
              <a:rPr lang="sr-Cyrl-RS" dirty="0">
                <a:effectLst/>
                <a:latin typeface="Arial" pitchFamily="34" charset="0"/>
                <a:cs typeface="Arial" pitchFamily="34" charset="0"/>
              </a:rPr>
              <a:t>гломерулима се филтрирају фракције јонизованог и комплексно везаног магнезијум и од те количине се у тубулима реапсорпбује 90% - 95</a:t>
            </a:r>
            <a:r>
              <a:rPr lang="sr-Cyrl-RS" dirty="0" smtClean="0">
                <a:effectLst/>
                <a:latin typeface="Arial" pitchFamily="34" charset="0"/>
                <a:cs typeface="Arial" pitchFamily="34" charset="0"/>
              </a:rPr>
              <a:t>%</a:t>
            </a:r>
          </a:p>
          <a:p>
            <a:r>
              <a:rPr lang="sr-Cyrl-RS" dirty="0" smtClean="0">
                <a:effectLst/>
                <a:latin typeface="Arial" pitchFamily="34" charset="0"/>
                <a:cs typeface="Arial" pitchFamily="34" charset="0"/>
              </a:rPr>
              <a:t>У </a:t>
            </a:r>
            <a:r>
              <a:rPr lang="sr-Cyrl-RS" dirty="0">
                <a:effectLst/>
                <a:latin typeface="Arial" pitchFamily="34" charset="0"/>
                <a:cs typeface="Arial" pitchFamily="34" charset="0"/>
              </a:rPr>
              <a:t>проксималним тубулима се реапсорбује само око 20%, а у дебелом узлазном делу Хенлеове петље око 65</a:t>
            </a:r>
            <a:r>
              <a:rPr lang="sr-Cyrl-RS" dirty="0" smtClean="0">
                <a:effectLst/>
                <a:latin typeface="Arial" pitchFamily="34" charset="0"/>
                <a:cs typeface="Arial" pitchFamily="34" charset="0"/>
              </a:rPr>
              <a:t>% </a:t>
            </a:r>
          </a:p>
          <a:p>
            <a:endParaRPr lang="sr-Cyrl-RS" dirty="0" smtClean="0">
              <a:effectLst/>
              <a:latin typeface="Arial" pitchFamily="34" charset="0"/>
              <a:cs typeface="Arial" pitchFamily="34" charset="0"/>
            </a:endParaRPr>
          </a:p>
          <a:p>
            <a:r>
              <a:rPr lang="ru-RU" dirty="0">
                <a:effectLst/>
                <a:latin typeface="Arial" pitchFamily="34" charset="0"/>
                <a:cs typeface="Arial" pitchFamily="34" charset="0"/>
              </a:rPr>
              <a:t>К</a:t>
            </a:r>
            <a:r>
              <a:rPr lang="ru-RU" dirty="0" smtClean="0">
                <a:effectLst/>
                <a:latin typeface="Arial" pitchFamily="34" charset="0"/>
                <a:cs typeface="Arial" pitchFamily="34" charset="0"/>
              </a:rPr>
              <a:t>од </a:t>
            </a:r>
            <a:r>
              <a:rPr lang="ru-RU" dirty="0">
                <a:effectLst/>
                <a:latin typeface="Arial" pitchFamily="34" charset="0"/>
                <a:cs typeface="Arial" pitchFamily="34" charset="0"/>
              </a:rPr>
              <a:t>прекомерног уношења </a:t>
            </a:r>
            <a:r>
              <a:rPr lang="ru-RU" dirty="0" smtClean="0">
                <a:effectLst/>
                <a:latin typeface="Arial" pitchFamily="34" charset="0"/>
                <a:cs typeface="Arial" pitchFamily="34" charset="0"/>
              </a:rPr>
              <a:t>магнезијума ренално </a:t>
            </a:r>
            <a:r>
              <a:rPr lang="ru-RU" dirty="0">
                <a:effectLst/>
                <a:latin typeface="Arial" pitchFamily="34" charset="0"/>
                <a:cs typeface="Arial" pitchFamily="34" charset="0"/>
              </a:rPr>
              <a:t>излучивање се </a:t>
            </a:r>
            <a:r>
              <a:rPr lang="ru-RU" dirty="0" smtClean="0">
                <a:effectLst/>
                <a:latin typeface="Arial" pitchFamily="34" charset="0"/>
                <a:cs typeface="Arial" pitchFamily="34" charset="0"/>
              </a:rPr>
              <a:t>повећава</a:t>
            </a:r>
          </a:p>
          <a:p>
            <a:r>
              <a:rPr lang="ru-RU" dirty="0" smtClean="0">
                <a:effectLst/>
                <a:latin typeface="Arial" pitchFamily="34" charset="0"/>
                <a:cs typeface="Arial" pitchFamily="34" charset="0"/>
              </a:rPr>
              <a:t>У </a:t>
            </a:r>
            <a:r>
              <a:rPr lang="ru-RU" dirty="0">
                <a:effectLst/>
                <a:latin typeface="Arial" pitchFamily="34" charset="0"/>
                <a:cs typeface="Arial" pitchFamily="34" charset="0"/>
              </a:rPr>
              <a:t>проксималним тубулима </a:t>
            </a:r>
            <a:r>
              <a:rPr lang="ru-RU" dirty="0" smtClean="0">
                <a:effectLst/>
                <a:latin typeface="Arial" pitchFamily="34" charset="0"/>
                <a:cs typeface="Arial" pitchFamily="34" charset="0"/>
              </a:rPr>
              <a:t>магнезијум се реапсорбује </a:t>
            </a:r>
            <a:r>
              <a:rPr lang="ru-RU" dirty="0">
                <a:effectLst/>
                <a:latin typeface="Arial" pitchFamily="34" charset="0"/>
                <a:cs typeface="Arial" pitchFamily="34" charset="0"/>
              </a:rPr>
              <a:t>парацелуларно пасивним </a:t>
            </a:r>
            <a:r>
              <a:rPr lang="ru-RU" dirty="0" smtClean="0">
                <a:effectLst/>
                <a:latin typeface="Arial" pitchFamily="34" charset="0"/>
                <a:cs typeface="Arial" pitchFamily="34" charset="0"/>
              </a:rPr>
              <a:t>механизмом.</a:t>
            </a:r>
            <a:endParaRPr lang="sr-Latn-RS" dirty="0">
              <a:effectLst/>
              <a:latin typeface="Arial" pitchFamily="34" charset="0"/>
              <a:cs typeface="Arial" pitchFamily="34" charset="0"/>
            </a:endParaRPr>
          </a:p>
        </p:txBody>
      </p:sp>
      <p:sp>
        <p:nvSpPr>
          <p:cNvPr id="3" name="Title 2"/>
          <p:cNvSpPr>
            <a:spLocks noGrp="1"/>
          </p:cNvSpPr>
          <p:nvPr>
            <p:ph type="title"/>
          </p:nvPr>
        </p:nvSpPr>
        <p:spPr>
          <a:xfrm>
            <a:off x="685800" y="0"/>
            <a:ext cx="7543800" cy="914400"/>
          </a:xfrm>
        </p:spPr>
        <p:txBody>
          <a:bodyPr/>
          <a:lstStyle/>
          <a:p>
            <a:r>
              <a:rPr lang="sr-Cyrl-RS" sz="3600" dirty="0">
                <a:effectLst/>
                <a:latin typeface="Arial" pitchFamily="34" charset="0"/>
                <a:cs typeface="Arial" pitchFamily="34" charset="0"/>
              </a:rPr>
              <a:t>Ренално излучивање магнезијума</a:t>
            </a:r>
            <a:endParaRPr lang="sr-Latn-RS" sz="3600" dirty="0">
              <a:effectLst/>
              <a:latin typeface="Arial" pitchFamily="34" charset="0"/>
              <a:cs typeface="Arial" pitchFamily="34" charset="0"/>
            </a:endParaRPr>
          </a:p>
        </p:txBody>
      </p:sp>
    </p:spTree>
    <p:extLst>
      <p:ext uri="{BB962C8B-B14F-4D97-AF65-F5344CB8AC3E}">
        <p14:creationId xmlns:p14="http://schemas.microsoft.com/office/powerpoint/2010/main" val="213678610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3562350"/>
            <a:ext cx="8763000" cy="3143249"/>
          </a:xfrm>
        </p:spPr>
        <p:txBody>
          <a:bodyPr>
            <a:noAutofit/>
          </a:bodyPr>
          <a:lstStyle/>
          <a:p>
            <a:r>
              <a:rPr lang="en-US" sz="1400" dirty="0" err="1" smtClean="0">
                <a:effectLst/>
                <a:latin typeface="Arial" pitchFamily="34" charset="0"/>
                <a:cs typeface="Arial" pitchFamily="34" charset="0"/>
              </a:rPr>
              <a:t>Механизам</a:t>
            </a:r>
            <a:r>
              <a:rPr lang="en-US" sz="1400" dirty="0" smtClean="0">
                <a:effectLst/>
                <a:latin typeface="Arial" pitchFamily="34" charset="0"/>
                <a:cs typeface="Arial" pitchFamily="34" charset="0"/>
              </a:rPr>
              <a:t> </a:t>
            </a:r>
            <a:r>
              <a:rPr lang="en-US" sz="1400" dirty="0" err="1">
                <a:effectLst/>
                <a:latin typeface="Arial" pitchFamily="34" charset="0"/>
                <a:cs typeface="Arial" pitchFamily="34" charset="0"/>
              </a:rPr>
              <a:t>реапсорпције</a:t>
            </a:r>
            <a:r>
              <a:rPr lang="en-US" sz="1400" dirty="0">
                <a:effectLst/>
                <a:latin typeface="Arial" pitchFamily="34" charset="0"/>
                <a:cs typeface="Arial" pitchFamily="34" charset="0"/>
              </a:rPr>
              <a:t> у </a:t>
            </a:r>
            <a:r>
              <a:rPr lang="en-US" sz="1400" dirty="0" err="1">
                <a:effectLst/>
                <a:latin typeface="Arial" pitchFamily="34" charset="0"/>
                <a:cs typeface="Arial" pitchFamily="34" charset="0"/>
              </a:rPr>
              <a:t>дебелом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узлазном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делу</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Хенлеове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петље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одвија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углавном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парацелуларно</a:t>
            </a:r>
            <a:r>
              <a:rPr lang="en-US" sz="1400" dirty="0">
                <a:effectLst/>
                <a:latin typeface="Arial" pitchFamily="34" charset="0"/>
                <a:cs typeface="Arial" pitchFamily="34" charset="0"/>
              </a:rPr>
              <a:t> и </a:t>
            </a:r>
            <a:r>
              <a:rPr lang="en-US" sz="1400" dirty="0" err="1">
                <a:effectLst/>
                <a:latin typeface="Arial" pitchFamily="34" charset="0"/>
                <a:cs typeface="Arial" pitchFamily="34" charset="0"/>
              </a:rPr>
              <a:t>то</a:t>
            </a:r>
            <a:r>
              <a:rPr lang="en-US" sz="1400" dirty="0">
                <a:effectLst/>
                <a:latin typeface="Arial" pitchFamily="34" charset="0"/>
                <a:cs typeface="Arial" pitchFamily="34" charset="0"/>
              </a:rPr>
              <a:t> </a:t>
            </a:r>
            <a:r>
              <a:rPr lang="en-US" sz="1400" dirty="0" err="1" smtClean="0">
                <a:effectLst/>
                <a:latin typeface="Arial" pitchFamily="34" charset="0"/>
                <a:cs typeface="Arial" pitchFamily="34" charset="0"/>
              </a:rPr>
              <a:t>Мg-волтажним</a:t>
            </a:r>
            <a:r>
              <a:rPr lang="en-US" sz="1400" dirty="0" smtClean="0">
                <a:effectLst/>
                <a:latin typeface="Arial" pitchFamily="34" charset="0"/>
                <a:cs typeface="Arial" pitchFamily="34" charset="0"/>
              </a:rPr>
              <a:t> </a:t>
            </a:r>
            <a:r>
              <a:rPr lang="en-US" sz="1400" dirty="0" err="1">
                <a:effectLst/>
                <a:latin typeface="Arial" pitchFamily="34" charset="0"/>
                <a:cs typeface="Arial" pitchFamily="34" charset="0"/>
              </a:rPr>
              <a:t>протоком</a:t>
            </a:r>
            <a:r>
              <a:rPr lang="en-US" sz="1400" dirty="0">
                <a:effectLst/>
                <a:latin typeface="Arial" pitchFamily="34" charset="0"/>
                <a:cs typeface="Arial" pitchFamily="34" charset="0"/>
              </a:rPr>
              <a:t>, а </a:t>
            </a:r>
            <a:r>
              <a:rPr lang="en-US" sz="1400" dirty="0" err="1">
                <a:effectLst/>
                <a:latin typeface="Arial" pitchFamily="34" charset="0"/>
                <a:cs typeface="Arial" pitchFamily="34" charset="0"/>
              </a:rPr>
              <a:t>трансцелулами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транспорт</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одвија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само</a:t>
            </a:r>
            <a:r>
              <a:rPr lang="en-US" sz="1400" dirty="0">
                <a:effectLst/>
                <a:latin typeface="Arial" pitchFamily="34" charset="0"/>
                <a:cs typeface="Arial" pitchFamily="34" charset="0"/>
              </a:rPr>
              <a:t> у </a:t>
            </a:r>
            <a:r>
              <a:rPr lang="en-US" sz="1400" dirty="0" err="1">
                <a:effectLst/>
                <a:latin typeface="Arial" pitchFamily="34" charset="0"/>
                <a:cs typeface="Arial" pitchFamily="34" charset="0"/>
              </a:rPr>
              <a:t>случају</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метаболичких</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потреба</a:t>
            </a:r>
            <a:r>
              <a:rPr lang="en-US" sz="1400" dirty="0">
                <a:effectLst/>
                <a:latin typeface="Arial" pitchFamily="34" charset="0"/>
                <a:cs typeface="Arial" pitchFamily="34" charset="0"/>
              </a:rPr>
              <a:t> </a:t>
            </a:r>
            <a:r>
              <a:rPr lang="en-US" sz="1400" dirty="0" err="1" smtClean="0">
                <a:effectLst/>
                <a:latin typeface="Arial" pitchFamily="34" charset="0"/>
                <a:cs typeface="Arial" pitchFamily="34" charset="0"/>
              </a:rPr>
              <a:t>ћелије</a:t>
            </a:r>
            <a:endParaRPr lang="sr-Cyrl-RS" sz="1400" dirty="0" smtClean="0">
              <a:effectLst/>
              <a:latin typeface="Arial" pitchFamily="34" charset="0"/>
              <a:cs typeface="Arial" pitchFamily="34" charset="0"/>
            </a:endParaRPr>
          </a:p>
          <a:p>
            <a:r>
              <a:rPr lang="en-US" sz="1400" dirty="0" smtClean="0">
                <a:effectLst/>
                <a:latin typeface="Arial" pitchFamily="34" charset="0"/>
                <a:cs typeface="Arial" pitchFamily="34" charset="0"/>
              </a:rPr>
              <a:t> </a:t>
            </a:r>
            <a:r>
              <a:rPr lang="en-US" sz="1400" dirty="0" err="1">
                <a:effectLst/>
                <a:latin typeface="Arial" pitchFamily="34" charset="0"/>
                <a:cs typeface="Arial" pitchFamily="34" charset="0"/>
              </a:rPr>
              <a:t>Формирање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позитивног</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електрохемијског</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градијента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луминалне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стране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тубулоцита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који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потребан</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за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реапсорпцију</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магнезијума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одвија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a:t>
            </a:r>
            <a:r>
              <a:rPr lang="en-US" sz="1400" dirty="0">
                <a:effectLst/>
                <a:latin typeface="Arial" pitchFamily="34" charset="0"/>
                <a:cs typeface="Arial" pitchFamily="34" charset="0"/>
              </a:rPr>
              <a:t> </a:t>
            </a:r>
            <a:r>
              <a:rPr lang="en-US" sz="1400" dirty="0" smtClean="0">
                <a:effectLst/>
                <a:latin typeface="Arial" pitchFamily="34" charset="0"/>
                <a:cs typeface="Arial" pitchFamily="34" charset="0"/>
              </a:rPr>
              <a:t>с</a:t>
            </a:r>
            <a:r>
              <a:rPr lang="sr-Cyrl-RS" sz="1400" dirty="0" smtClean="0">
                <a:effectLst/>
                <a:latin typeface="Arial" pitchFamily="34" charset="0"/>
                <a:cs typeface="Arial" pitchFamily="34" charset="0"/>
              </a:rPr>
              <a:t>л</a:t>
            </a:r>
            <a:r>
              <a:rPr lang="en-US" sz="1400" dirty="0" err="1" smtClean="0">
                <a:effectLst/>
                <a:latin typeface="Arial" pitchFamily="34" charset="0"/>
                <a:cs typeface="Arial" pitchFamily="34" charset="0"/>
              </a:rPr>
              <a:t>едећи</a:t>
            </a:r>
            <a:r>
              <a:rPr lang="en-US" sz="1400" dirty="0" smtClean="0">
                <a:effectLst/>
                <a:latin typeface="Arial" pitchFamily="34" charset="0"/>
                <a:cs typeface="Arial" pitchFamily="34" charset="0"/>
              </a:rPr>
              <a:t> </a:t>
            </a:r>
            <a:r>
              <a:rPr lang="en-US" sz="1400" dirty="0" err="1" smtClean="0">
                <a:effectLst/>
                <a:latin typeface="Arial" pitchFamily="34" charset="0"/>
                <a:cs typeface="Arial" pitchFamily="34" charset="0"/>
              </a:rPr>
              <a:t>начин</a:t>
            </a:r>
            <a:r>
              <a:rPr lang="en-US" sz="1400" dirty="0" smtClean="0">
                <a:effectLst/>
                <a:latin typeface="Arial" pitchFamily="34" charset="0"/>
                <a:cs typeface="Arial" pitchFamily="34" charset="0"/>
              </a:rPr>
              <a:t>:</a:t>
            </a:r>
            <a:endParaRPr lang="sr-Cyrl-RS" sz="1400" dirty="0" smtClean="0">
              <a:effectLst/>
              <a:latin typeface="Arial" pitchFamily="34" charset="0"/>
              <a:cs typeface="Arial" pitchFamily="34" charset="0"/>
            </a:endParaRPr>
          </a:p>
          <a:p>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N</a:t>
            </a:r>
            <a:r>
              <a:rPr lang="en-US" sz="1400" dirty="0" err="1" smtClean="0">
                <a:effectLst/>
                <a:latin typeface="Arial" pitchFamily="34" charset="0"/>
                <a:cs typeface="Arial" pitchFamily="34" charset="0"/>
              </a:rPr>
              <a:t>а</a:t>
            </a:r>
            <a:r>
              <a:rPr lang="en-US" sz="1400" dirty="0">
                <a:effectLst/>
                <a:latin typeface="Arial" pitchFamily="34" charset="0"/>
                <a:cs typeface="Arial" pitchFamily="34" charset="0"/>
              </a:rPr>
              <a:t>+/К+-</a:t>
            </a:r>
            <a:r>
              <a:rPr lang="en-US" sz="1400" dirty="0" err="1">
                <a:effectLst/>
                <a:latin typeface="Arial" pitchFamily="34" charset="0"/>
                <a:cs typeface="Arial" pitchFamily="34" charset="0"/>
              </a:rPr>
              <a:t>пумпа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базо</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латералној</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мембрани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смањује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интрацелуларни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натријум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формира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негативни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електрични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потенцијал</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унутрашње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стране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мембране</a:t>
            </a:r>
            <a:r>
              <a:rPr lang="en-US" sz="1400" dirty="0">
                <a:effectLst/>
                <a:latin typeface="Arial" pitchFamily="34" charset="0"/>
                <a:cs typeface="Arial" pitchFamily="34" charset="0"/>
              </a:rPr>
              <a:t> </a:t>
            </a:r>
            <a:endParaRPr lang="en-US" sz="1400" dirty="0" smtClean="0">
              <a:effectLst/>
              <a:latin typeface="Arial" pitchFamily="34" charset="0"/>
              <a:cs typeface="Arial" pitchFamily="34" charset="0"/>
            </a:endParaRPr>
          </a:p>
          <a:p>
            <a:r>
              <a:rPr lang="en-US" sz="1400" dirty="0" err="1" smtClean="0">
                <a:effectLst/>
                <a:latin typeface="Arial" pitchFamily="34" charset="0"/>
                <a:cs typeface="Arial" pitchFamily="34" charset="0"/>
              </a:rPr>
              <a:t>Интрацелуларни</a:t>
            </a:r>
            <a:r>
              <a:rPr lang="en-US" sz="1400" dirty="0" smtClean="0">
                <a:effectLst/>
                <a:latin typeface="Arial" pitchFamily="34" charset="0"/>
                <a:cs typeface="Arial" pitchFamily="34" charset="0"/>
              </a:rPr>
              <a:t> K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избацује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из</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ћелије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електронеутралним</a:t>
            </a:r>
            <a:r>
              <a:rPr lang="en-US" sz="1400" dirty="0">
                <a:effectLst/>
                <a:latin typeface="Arial" pitchFamily="34" charset="0"/>
                <a:cs typeface="Arial" pitchFamily="34" charset="0"/>
              </a:rPr>
              <a:t> К</a:t>
            </a:r>
            <a:r>
              <a:rPr lang="en-US" sz="1400" dirty="0" smtClean="0">
                <a:effectLst/>
                <a:latin typeface="Arial" pitchFamily="34" charset="0"/>
                <a:cs typeface="Arial" pitchFamily="34" charset="0"/>
              </a:rPr>
              <a:t>+/</a:t>
            </a:r>
            <a:r>
              <a:rPr lang="en-US" sz="1400" dirty="0" err="1" smtClean="0">
                <a:effectLst/>
                <a:latin typeface="Arial" pitchFamily="34" charset="0"/>
                <a:cs typeface="Arial" pitchFamily="34" charset="0"/>
              </a:rPr>
              <a:t>цр-котранспортером</a:t>
            </a:r>
            <a:r>
              <a:rPr lang="en-US" sz="1400" dirty="0" smtClean="0">
                <a:effectLst/>
                <a:latin typeface="Arial" pitchFamily="34" charset="0"/>
                <a:cs typeface="Arial" pitchFamily="34" charset="0"/>
              </a:rPr>
              <a:t> </a:t>
            </a:r>
            <a:r>
              <a:rPr lang="en-US" sz="1400" dirty="0" err="1">
                <a:effectLst/>
                <a:latin typeface="Arial" pitchFamily="34" charset="0"/>
                <a:cs typeface="Arial" pitchFamily="34" charset="0"/>
              </a:rPr>
              <a:t>на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базолатералној</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мембрани</a:t>
            </a:r>
            <a:r>
              <a:rPr lang="en-US" sz="1400" dirty="0">
                <a:effectLst/>
                <a:latin typeface="Arial" pitchFamily="34" charset="0"/>
                <a:cs typeface="Arial" pitchFamily="34" charset="0"/>
              </a:rPr>
              <a:t> </a:t>
            </a:r>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а </a:t>
            </a:r>
            <a:r>
              <a:rPr lang="en-US" sz="1400" dirty="0" err="1">
                <a:effectLst/>
                <a:latin typeface="Arial" pitchFamily="34" charset="0"/>
                <a:cs typeface="Arial" pitchFamily="34" charset="0"/>
              </a:rPr>
              <a:t>такође</a:t>
            </a:r>
            <a:r>
              <a:rPr lang="en-US" sz="1400" dirty="0">
                <a:effectLst/>
                <a:latin typeface="Arial" pitchFamily="34" charset="0"/>
                <a:cs typeface="Arial" pitchFamily="34" charset="0"/>
              </a:rPr>
              <a:t> и </a:t>
            </a:r>
            <a:r>
              <a:rPr lang="en-US" sz="1400" dirty="0" err="1" smtClean="0">
                <a:effectLst/>
                <a:latin typeface="Arial" pitchFamily="34" charset="0"/>
                <a:cs typeface="Arial" pitchFamily="34" charset="0"/>
              </a:rPr>
              <a:t>хлориди</a:t>
            </a:r>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 	</a:t>
            </a:r>
            <a:r>
              <a:rPr lang="en-US" sz="1400" dirty="0" err="1" smtClean="0">
                <a:effectLst/>
                <a:latin typeface="Arial" pitchFamily="34" charset="0"/>
                <a:cs typeface="Arial" pitchFamily="34" charset="0"/>
              </a:rPr>
              <a:t>Nа</a:t>
            </a:r>
            <a:r>
              <a:rPr lang="en-US" sz="1400" dirty="0">
                <a:effectLst/>
                <a:latin typeface="Arial" pitchFamily="34" charset="0"/>
                <a:cs typeface="Arial" pitchFamily="34" charset="0"/>
              </a:rPr>
              <a:t>+/</a:t>
            </a:r>
            <a:r>
              <a:rPr lang="en-US" sz="1400" dirty="0" smtClean="0">
                <a:effectLst/>
                <a:latin typeface="Arial" pitchFamily="34" charset="0"/>
                <a:cs typeface="Arial" pitchFamily="34" charset="0"/>
              </a:rPr>
              <a:t>2Cl К</a:t>
            </a:r>
            <a:r>
              <a:rPr lang="en-US" sz="1400" dirty="0">
                <a:effectLst/>
                <a:latin typeface="Arial" pitchFamily="34" charset="0"/>
                <a:cs typeface="Arial" pitchFamily="34" charset="0"/>
              </a:rPr>
              <a:t>+-</a:t>
            </a:r>
            <a:r>
              <a:rPr lang="en-US" sz="1400" dirty="0" err="1">
                <a:effectLst/>
                <a:latin typeface="Arial" pitchFamily="34" charset="0"/>
                <a:cs typeface="Arial" pitchFamily="34" charset="0"/>
              </a:rPr>
              <a:t>котранспортер</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луминалној</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мембрани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осетљив</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фуросемид</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активира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помоћу</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унутрашњег</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негативног</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потенцијала</a:t>
            </a:r>
            <a:r>
              <a:rPr lang="en-US" sz="1400" dirty="0">
                <a:effectLst/>
                <a:latin typeface="Arial" pitchFamily="34" charset="0"/>
                <a:cs typeface="Arial" pitchFamily="34" charset="0"/>
              </a:rPr>
              <a:t> и </a:t>
            </a:r>
            <a:r>
              <a:rPr lang="en-US" sz="1400" dirty="0" err="1">
                <a:effectLst/>
                <a:latin typeface="Arial" pitchFamily="34" charset="0"/>
                <a:cs typeface="Arial" pitchFamily="34" charset="0"/>
              </a:rPr>
              <a:t>смањеном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концентрацијом</a:t>
            </a:r>
            <a:r>
              <a:rPr lang="en-US" sz="1400" dirty="0">
                <a:effectLst/>
                <a:latin typeface="Arial" pitchFamily="34" charset="0"/>
                <a:cs typeface="Arial" pitchFamily="34" charset="0"/>
              </a:rPr>
              <a:t> </a:t>
            </a:r>
            <a:r>
              <a:rPr lang="en-US" sz="1400" dirty="0" smtClean="0">
                <a:effectLst/>
                <a:latin typeface="Arial" pitchFamily="34" charset="0"/>
                <a:cs typeface="Arial" pitchFamily="34" charset="0"/>
              </a:rPr>
              <a:t>Na </a:t>
            </a:r>
            <a:r>
              <a:rPr lang="en-US" sz="1400" dirty="0">
                <a:effectLst/>
                <a:latin typeface="Arial" pitchFamily="34" charset="0"/>
                <a:cs typeface="Arial" pitchFamily="34" charset="0"/>
              </a:rPr>
              <a:t>у </a:t>
            </a:r>
            <a:r>
              <a:rPr lang="en-US" sz="1400" dirty="0" err="1" smtClean="0">
                <a:effectLst/>
                <a:latin typeface="Arial" pitchFamily="34" charset="0"/>
                <a:cs typeface="Arial" pitchFamily="34" charset="0"/>
              </a:rPr>
              <a:t>ћелији</a:t>
            </a:r>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Калијумов</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јон</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враћа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назад</a:t>
            </a:r>
            <a:r>
              <a:rPr lang="en-US" sz="1400" dirty="0">
                <a:effectLst/>
                <a:latin typeface="Arial" pitchFamily="34" charset="0"/>
                <a:cs typeface="Arial" pitchFamily="34" charset="0"/>
              </a:rPr>
              <a:t> у </a:t>
            </a:r>
            <a:r>
              <a:rPr lang="en-US" sz="1400" dirty="0" err="1">
                <a:effectLst/>
                <a:latin typeface="Arial" pitchFamily="34" charset="0"/>
                <a:cs typeface="Arial" pitchFamily="34" charset="0"/>
              </a:rPr>
              <a:t>лумен</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кроз</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луминални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проводни</a:t>
            </a:r>
            <a:r>
              <a:rPr lang="en-US" sz="1400" dirty="0">
                <a:effectLst/>
                <a:latin typeface="Arial" pitchFamily="34" charset="0"/>
                <a:cs typeface="Arial" pitchFamily="34" charset="0"/>
              </a:rPr>
              <a:t> </a:t>
            </a:r>
            <a:r>
              <a:rPr lang="en-US" sz="1400" dirty="0" err="1" smtClean="0">
                <a:effectLst/>
                <a:latin typeface="Arial" pitchFamily="34" charset="0"/>
                <a:cs typeface="Arial" pitchFamily="34" charset="0"/>
              </a:rPr>
              <a:t>канал</a:t>
            </a:r>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Парацелуларним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путем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кроз</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тесне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спојнице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које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су</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пропустљиве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за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катјоне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прелазе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из</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лумена</a:t>
            </a:r>
            <a:r>
              <a:rPr lang="en-US" sz="1400" dirty="0">
                <a:effectLst/>
                <a:latin typeface="Arial" pitchFamily="34" charset="0"/>
                <a:cs typeface="Arial" pitchFamily="34" charset="0"/>
              </a:rPr>
              <a:t> </a:t>
            </a:r>
            <a:r>
              <a:rPr lang="en-US" sz="1400" dirty="0" smtClean="0">
                <a:effectLst/>
                <a:latin typeface="Arial" pitchFamily="34" charset="0"/>
                <a:cs typeface="Arial" pitchFamily="34" charset="0"/>
              </a:rPr>
              <a:t>2Nа</a:t>
            </a:r>
            <a:r>
              <a:rPr lang="en-US" sz="1400" dirty="0">
                <a:effectLst/>
                <a:latin typeface="Arial" pitchFamily="34" charset="0"/>
                <a:cs typeface="Arial" pitchFamily="34" charset="0"/>
              </a:rPr>
              <a:t>+, а у </a:t>
            </a:r>
            <a:r>
              <a:rPr lang="en-US" sz="1400" dirty="0" err="1">
                <a:effectLst/>
                <a:latin typeface="Arial" pitchFamily="34" charset="0"/>
                <a:cs typeface="Arial" pitchFamily="34" charset="0"/>
              </a:rPr>
              <a:t>лумен</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враћа</a:t>
            </a:r>
            <a:r>
              <a:rPr lang="en-US" sz="1400" dirty="0">
                <a:effectLst/>
                <a:latin typeface="Arial" pitchFamily="34" charset="0"/>
                <a:cs typeface="Arial" pitchFamily="34" charset="0"/>
              </a:rPr>
              <a:t> </a:t>
            </a:r>
            <a:r>
              <a:rPr lang="en-US" sz="1400" dirty="0" smtClean="0">
                <a:effectLst/>
                <a:latin typeface="Arial" pitchFamily="34" charset="0"/>
                <a:cs typeface="Arial" pitchFamily="34" charset="0"/>
              </a:rPr>
              <a:t>1Cl", </a:t>
            </a:r>
            <a:r>
              <a:rPr lang="en-US" sz="1400" dirty="0" err="1">
                <a:effectLst/>
                <a:latin typeface="Arial" pitchFamily="34" charset="0"/>
                <a:cs typeface="Arial" pitchFamily="34" charset="0"/>
              </a:rPr>
              <a:t>што</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такође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повећава</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електрични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градијент</a:t>
            </a:r>
            <a:r>
              <a:rPr lang="en-US" sz="1400" dirty="0">
                <a:effectLst/>
                <a:latin typeface="Arial" pitchFamily="34" charset="0"/>
                <a:cs typeface="Arial" pitchFamily="34" charset="0"/>
              </a:rPr>
              <a:t> </a:t>
            </a:r>
            <a:r>
              <a:rPr lang="en-US" sz="1400" dirty="0" smtClean="0">
                <a:effectLst/>
                <a:latin typeface="Arial" pitchFamily="34" charset="0"/>
                <a:cs typeface="Arial" pitchFamily="34" charset="0"/>
              </a:rPr>
              <a:t>; </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Захваљујући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електричном</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градијенту</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који</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овај</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начин</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створен</a:t>
            </a:r>
            <a:r>
              <a:rPr lang="en-US" sz="1400" dirty="0">
                <a:effectLst/>
                <a:latin typeface="Arial" pitchFamily="34" charset="0"/>
                <a:cs typeface="Arial" pitchFamily="34" charset="0"/>
              </a:rPr>
              <a:t> </a:t>
            </a:r>
            <a:r>
              <a:rPr lang="en-US" sz="1400" dirty="0" err="1" smtClean="0">
                <a:effectLst/>
                <a:latin typeface="Arial" pitchFamily="34" charset="0"/>
                <a:cs typeface="Arial" pitchFamily="34" charset="0"/>
              </a:rPr>
              <a:t>Mgсе</a:t>
            </a:r>
            <a:r>
              <a:rPr lang="en-US" sz="1400" dirty="0" smtClean="0">
                <a:effectLst/>
                <a:latin typeface="Arial" pitchFamily="34" charset="0"/>
                <a:cs typeface="Arial" pitchFamily="34" charset="0"/>
              </a:rPr>
              <a:t> </a:t>
            </a:r>
            <a:r>
              <a:rPr lang="en-US" sz="1400" dirty="0" err="1">
                <a:effectLst/>
                <a:latin typeface="Arial" pitchFamily="34" charset="0"/>
                <a:cs typeface="Arial" pitchFamily="34" charset="0"/>
              </a:rPr>
              <a:t>реапсорбује</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пасивно</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кроз</a:t>
            </a:r>
            <a:r>
              <a:rPr lang="en-US" sz="1400" dirty="0">
                <a:effectLst/>
                <a:latin typeface="Arial" pitchFamily="34" charset="0"/>
                <a:cs typeface="Arial" pitchFamily="34" charset="0"/>
              </a:rPr>
              <a:t> </a:t>
            </a:r>
            <a:r>
              <a:rPr lang="en-US" sz="1400" dirty="0" err="1">
                <a:effectLst/>
                <a:latin typeface="Arial" pitchFamily="34" charset="0"/>
                <a:cs typeface="Arial" pitchFamily="34" charset="0"/>
              </a:rPr>
              <a:t>уске</a:t>
            </a:r>
            <a:r>
              <a:rPr lang="en-US" sz="1400" dirty="0">
                <a:effectLst/>
                <a:latin typeface="Arial" pitchFamily="34" charset="0"/>
                <a:cs typeface="Arial" pitchFamily="34" charset="0"/>
              </a:rPr>
              <a:t> </a:t>
            </a:r>
            <a:r>
              <a:rPr lang="en-US" sz="1400" dirty="0" err="1" smtClean="0">
                <a:effectLst/>
                <a:latin typeface="Arial" pitchFamily="34" charset="0"/>
                <a:cs typeface="Arial" pitchFamily="34" charset="0"/>
              </a:rPr>
              <a:t>спојнице</a:t>
            </a:r>
            <a:endParaRPr lang="sr-Latn-RS" sz="1400" dirty="0">
              <a:effectLst/>
              <a:latin typeface="Arial" pitchFamily="34" charset="0"/>
              <a:cs typeface="Arial" pitchFamily="34" charset="0"/>
            </a:endParaRPr>
          </a:p>
          <a:p>
            <a:endParaRPr lang="sr-Latn-RS" sz="1400" dirty="0">
              <a:latin typeface="Arial" pitchFamily="34" charset="0"/>
              <a:cs typeface="Arial" pitchFamily="34" charset="0"/>
            </a:endParaRPr>
          </a:p>
        </p:txBody>
      </p:sp>
      <p:pic>
        <p:nvPicPr>
          <p:cNvPr id="1027" name="Picture 3" descr="C:\Users\Ivana Nikolić\Desktop\Thick-Ascending-Loop-of-Henle-Transport.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44137" y="0"/>
            <a:ext cx="6933063" cy="32754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15092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685801"/>
            <a:ext cx="9144000" cy="6172199"/>
          </a:xfrm>
        </p:spPr>
        <p:txBody>
          <a:bodyPr>
            <a:normAutofit fontScale="92500" lnSpcReduction="10000"/>
          </a:bodyPr>
          <a:lstStyle/>
          <a:p>
            <a:r>
              <a:rPr lang="en-US" sz="1800" dirty="0" err="1" smtClean="0">
                <a:effectLst/>
                <a:latin typeface="Arial" pitchFamily="34" charset="0"/>
                <a:cs typeface="Arial" pitchFamily="34" charset="0"/>
              </a:rPr>
              <a:t>Поремећаји</a:t>
            </a:r>
            <a:r>
              <a:rPr lang="en-US" sz="1800" dirty="0" smtClean="0">
                <a:effectLst/>
                <a:latin typeface="Arial" pitchFamily="34" charset="0"/>
                <a:cs typeface="Arial" pitchFamily="34" charset="0"/>
              </a:rPr>
              <a:t> </a:t>
            </a:r>
            <a:r>
              <a:rPr lang="sr-Cyrl-RS" sz="1800" dirty="0" smtClean="0">
                <a:effectLst/>
                <a:latin typeface="Arial" pitchFamily="34" charset="0"/>
                <a:cs typeface="Arial" pitchFamily="34" charset="0"/>
              </a:rPr>
              <a:t>концентрације </a:t>
            </a:r>
            <a:r>
              <a:rPr lang="en-US" sz="1800" dirty="0" err="1" smtClean="0">
                <a:effectLst/>
                <a:latin typeface="Arial" pitchFamily="34" charset="0"/>
                <a:cs typeface="Arial" pitchFamily="34" charset="0"/>
              </a:rPr>
              <a:t>магнезијум</a:t>
            </a:r>
            <a:r>
              <a:rPr lang="sr-Cyrl-RS" sz="1800" dirty="0" smtClean="0">
                <a:effectLst/>
                <a:latin typeface="Arial" pitchFamily="34" charset="0"/>
                <a:cs typeface="Arial" pitchFamily="34" charset="0"/>
              </a:rPr>
              <a:t>а</a:t>
            </a:r>
            <a:r>
              <a:rPr lang="en-US" sz="1800" dirty="0" smtClean="0">
                <a:effectLst/>
                <a:latin typeface="Arial" pitchFamily="34" charset="0"/>
                <a:cs typeface="Arial" pitchFamily="34" charset="0"/>
              </a:rPr>
              <a:t> </a:t>
            </a:r>
            <a:r>
              <a:rPr lang="en-US" sz="1800" dirty="0" err="1" smtClean="0">
                <a:effectLst/>
                <a:latin typeface="Arial" pitchFamily="34" charset="0"/>
                <a:cs typeface="Arial" pitchFamily="34" charset="0"/>
              </a:rPr>
              <a:t>су</a:t>
            </a:r>
            <a:r>
              <a:rPr lang="en-US" sz="1800" dirty="0" smtClean="0">
                <a:effectLst/>
                <a:latin typeface="Arial" pitchFamily="34" charset="0"/>
                <a:cs typeface="Arial" pitchFamily="34" charset="0"/>
              </a:rPr>
              <a:t> </a:t>
            </a:r>
            <a:r>
              <a:rPr lang="en-US" sz="1800" dirty="0" err="1" smtClean="0">
                <a:effectLst/>
                <a:latin typeface="Arial" pitchFamily="34" charset="0"/>
                <a:cs typeface="Arial" pitchFamily="34" charset="0"/>
              </a:rPr>
              <a:t>категоризовани</a:t>
            </a:r>
            <a:r>
              <a:rPr lang="en-US" sz="1800" dirty="0" smtClean="0">
                <a:effectLst/>
                <a:latin typeface="Arial" pitchFamily="34" charset="0"/>
                <a:cs typeface="Arial" pitchFamily="34" charset="0"/>
              </a:rPr>
              <a:t> у </a:t>
            </a:r>
            <a:r>
              <a:rPr lang="en-US" sz="1800" dirty="0" err="1" smtClean="0">
                <a:effectLst/>
                <a:latin typeface="Arial" pitchFamily="34" charset="0"/>
                <a:cs typeface="Arial" pitchFamily="34" charset="0"/>
              </a:rPr>
              <a:t>две</a:t>
            </a:r>
            <a:r>
              <a:rPr lang="en-US" sz="1800" dirty="0" smtClean="0">
                <a:effectLst/>
                <a:latin typeface="Arial" pitchFamily="34" charset="0"/>
                <a:cs typeface="Arial" pitchFamily="34" charset="0"/>
              </a:rPr>
              <a:t> </a:t>
            </a:r>
            <a:r>
              <a:rPr lang="en-US" sz="1800" dirty="0" err="1" smtClean="0">
                <a:effectLst/>
                <a:latin typeface="Arial" pitchFamily="34" charset="0"/>
                <a:cs typeface="Arial" pitchFamily="34" charset="0"/>
              </a:rPr>
              <a:t>групе</a:t>
            </a:r>
            <a:r>
              <a:rPr lang="sr-Cyrl-RS" sz="1800" dirty="0" smtClean="0">
                <a:effectLst/>
                <a:latin typeface="Arial" pitchFamily="34" charset="0"/>
                <a:cs typeface="Arial" pitchFamily="34" charset="0"/>
              </a:rPr>
              <a:t>:</a:t>
            </a:r>
          </a:p>
          <a:p>
            <a:pPr marL="361188" indent="-342900">
              <a:buAutoNum type="arabicPeriod"/>
            </a:pPr>
            <a:r>
              <a:rPr lang="sr-Cyrl-RS" sz="1800" dirty="0" smtClean="0">
                <a:effectLst/>
                <a:latin typeface="Arial" pitchFamily="34" charset="0"/>
                <a:cs typeface="Arial" pitchFamily="34" charset="0"/>
              </a:rPr>
              <a:t>Х</a:t>
            </a:r>
            <a:r>
              <a:rPr lang="en-US" sz="1800" dirty="0" err="1" smtClean="0">
                <a:effectLst/>
                <a:latin typeface="Arial" pitchFamily="34" charset="0"/>
                <a:cs typeface="Arial" pitchFamily="34" charset="0"/>
              </a:rPr>
              <a:t>ипомагнези</a:t>
            </a:r>
            <a:r>
              <a:rPr lang="sr-Cyrl-RS" sz="1800" dirty="0" smtClean="0">
                <a:effectLst/>
                <a:latin typeface="Arial" pitchFamily="34" charset="0"/>
                <a:cs typeface="Arial" pitchFamily="34" charset="0"/>
              </a:rPr>
              <a:t>емија</a:t>
            </a:r>
          </a:p>
          <a:p>
            <a:pPr marL="361188" indent="-342900">
              <a:buAutoNum type="arabicPeriod"/>
            </a:pPr>
            <a:r>
              <a:rPr lang="en-US" sz="1800" dirty="0" smtClean="0">
                <a:effectLst/>
                <a:latin typeface="Arial" pitchFamily="34" charset="0"/>
                <a:cs typeface="Arial" pitchFamily="34" charset="0"/>
              </a:rPr>
              <a:t>и </a:t>
            </a:r>
            <a:r>
              <a:rPr lang="en-US" sz="1800" dirty="0" err="1" smtClean="0">
                <a:effectLst/>
                <a:latin typeface="Arial" pitchFamily="34" charset="0"/>
                <a:cs typeface="Arial" pitchFamily="34" charset="0"/>
              </a:rPr>
              <a:t>хипермагнези</a:t>
            </a:r>
            <a:r>
              <a:rPr lang="sr-Cyrl-RS" sz="1800" dirty="0" smtClean="0">
                <a:effectLst/>
                <a:latin typeface="Arial" pitchFamily="34" charset="0"/>
                <a:cs typeface="Arial" pitchFamily="34" charset="0"/>
              </a:rPr>
              <a:t>емија</a:t>
            </a:r>
          </a:p>
          <a:p>
            <a:pPr marL="361188" indent="-342900">
              <a:buAutoNum type="arabicPeriod"/>
            </a:pPr>
            <a:endParaRPr lang="sr-Cyrl-RS" sz="1800" dirty="0" smtClean="0">
              <a:effectLst/>
              <a:latin typeface="Arial" pitchFamily="34" charset="0"/>
              <a:cs typeface="Arial" pitchFamily="34" charset="0"/>
            </a:endParaRPr>
          </a:p>
          <a:p>
            <a:pPr marL="361188" indent="-342900">
              <a:buNone/>
            </a:pPr>
            <a:r>
              <a:rPr lang="en-US" sz="2200" b="1" dirty="0" err="1" smtClean="0">
                <a:effectLst/>
                <a:latin typeface="Arial" pitchFamily="34" charset="0"/>
                <a:cs typeface="Arial" pitchFamily="34" charset="0"/>
              </a:rPr>
              <a:t>Хипомагнез</a:t>
            </a:r>
            <a:r>
              <a:rPr lang="sr-Cyrl-RS" sz="2200" b="1" dirty="0" smtClean="0">
                <a:effectLst/>
                <a:latin typeface="Arial" pitchFamily="34" charset="0"/>
                <a:cs typeface="Arial" pitchFamily="34" charset="0"/>
              </a:rPr>
              <a:t>и</a:t>
            </a:r>
            <a:r>
              <a:rPr lang="en-US" sz="2200" b="1" dirty="0" err="1" smtClean="0">
                <a:effectLst/>
                <a:latin typeface="Arial" pitchFamily="34" charset="0"/>
                <a:cs typeface="Arial" pitchFamily="34" charset="0"/>
              </a:rPr>
              <a:t>емија</a:t>
            </a:r>
            <a:r>
              <a:rPr lang="en-US" sz="2200" b="1" dirty="0" smtClean="0">
                <a:effectLst/>
                <a:latin typeface="Arial" pitchFamily="34" charset="0"/>
                <a:cs typeface="Arial" pitchFamily="34" charset="0"/>
              </a:rPr>
              <a:t> </a:t>
            </a:r>
            <a:r>
              <a:rPr lang="en-US" sz="2200" b="1" dirty="0" err="1" smtClean="0">
                <a:effectLst/>
                <a:latin typeface="Arial" pitchFamily="34" charset="0"/>
                <a:cs typeface="Arial" pitchFamily="34" charset="0"/>
              </a:rPr>
              <a:t>или</a:t>
            </a:r>
            <a:r>
              <a:rPr lang="en-US" sz="2200" b="1" dirty="0" smtClean="0">
                <a:effectLst/>
                <a:latin typeface="Arial" pitchFamily="34" charset="0"/>
                <a:cs typeface="Arial" pitchFamily="34" charset="0"/>
              </a:rPr>
              <a:t> </a:t>
            </a:r>
            <a:r>
              <a:rPr lang="en-US" sz="2200" b="1" dirty="0" err="1" smtClean="0">
                <a:effectLst/>
                <a:latin typeface="Arial" pitchFamily="34" charset="0"/>
                <a:cs typeface="Arial" pitchFamily="34" charset="0"/>
              </a:rPr>
              <a:t>недостатак</a:t>
            </a:r>
            <a:r>
              <a:rPr lang="en-US" sz="2200" b="1" dirty="0" smtClean="0">
                <a:effectLst/>
                <a:latin typeface="Arial" pitchFamily="34" charset="0"/>
                <a:cs typeface="Arial" pitchFamily="34" charset="0"/>
              </a:rPr>
              <a:t> </a:t>
            </a:r>
            <a:r>
              <a:rPr lang="en-US" sz="2200" b="1" dirty="0" err="1" smtClean="0">
                <a:effectLst/>
                <a:latin typeface="Arial" pitchFamily="34" charset="0"/>
                <a:cs typeface="Arial" pitchFamily="34" charset="0"/>
              </a:rPr>
              <a:t>магнезијума</a:t>
            </a:r>
            <a:r>
              <a:rPr lang="en-US" sz="2200" b="1" dirty="0" smtClean="0">
                <a:effectLst/>
                <a:latin typeface="Arial" pitchFamily="34" charset="0"/>
                <a:cs typeface="Arial" pitchFamily="34" charset="0"/>
              </a:rPr>
              <a:t> </a:t>
            </a:r>
            <a:r>
              <a:rPr lang="sr-Cyrl-RS" sz="1800" dirty="0" smtClean="0">
                <a:effectLst/>
                <a:latin typeface="Arial" pitchFamily="34" charset="0"/>
                <a:cs typeface="Arial" pitchFamily="34" charset="0"/>
              </a:rPr>
              <a:t>(мањи од</a:t>
            </a:r>
            <a:r>
              <a:rPr lang="pl-PL" sz="1800" dirty="0" smtClean="0">
                <a:effectLst/>
                <a:latin typeface="Arial" pitchFamily="34" charset="0"/>
                <a:cs typeface="Arial" pitchFamily="34" charset="0"/>
              </a:rPr>
              <a:t> 0,75 mmol/L</a:t>
            </a:r>
            <a:r>
              <a:rPr lang="sr-Cyrl-RS" sz="1800" dirty="0" smtClean="0">
                <a:effectLst/>
                <a:latin typeface="Arial" pitchFamily="34" charset="0"/>
                <a:cs typeface="Arial" pitchFamily="34" charset="0"/>
              </a:rPr>
              <a:t>)</a:t>
            </a:r>
            <a:r>
              <a:rPr lang="pl-PL" sz="1800" dirty="0" smtClean="0">
                <a:effectLst/>
                <a:latin typeface="Arial" pitchFamily="34" charset="0"/>
                <a:cs typeface="Arial" pitchFamily="34" charset="0"/>
              </a:rPr>
              <a:t> </a:t>
            </a:r>
            <a:r>
              <a:rPr lang="sr-Cyrl-RS" sz="1800" dirty="0" smtClean="0">
                <a:effectLst/>
                <a:latin typeface="Arial" pitchFamily="34" charset="0"/>
                <a:cs typeface="Arial" pitchFamily="34" charset="0"/>
              </a:rPr>
              <a:t>јавља се код поремећене апсорпције у цревима, повраћања, пролива или бубрежних обољења,честа је</a:t>
            </a:r>
            <a:r>
              <a:rPr lang="en-US" sz="1800" dirty="0" smtClean="0">
                <a:effectLst/>
                <a:latin typeface="Arial" pitchFamily="34" charset="0"/>
                <a:cs typeface="Arial" pitchFamily="34" charset="0"/>
              </a:rPr>
              <a:t> </a:t>
            </a:r>
            <a:r>
              <a:rPr lang="en-US" sz="1800" dirty="0" err="1" smtClean="0">
                <a:effectLst/>
                <a:latin typeface="Arial" pitchFamily="34" charset="0"/>
                <a:cs typeface="Arial" pitchFamily="34" charset="0"/>
              </a:rPr>
              <a:t>код</a:t>
            </a:r>
            <a:r>
              <a:rPr lang="en-US" sz="1800" dirty="0" smtClean="0">
                <a:effectLst/>
                <a:latin typeface="Arial" pitchFamily="34" charset="0"/>
                <a:cs typeface="Arial" pitchFamily="34" charset="0"/>
              </a:rPr>
              <a:t> </a:t>
            </a:r>
            <a:r>
              <a:rPr lang="en-US" sz="1800" dirty="0" err="1" smtClean="0">
                <a:effectLst/>
                <a:latin typeface="Arial" pitchFamily="34" charset="0"/>
                <a:cs typeface="Arial" pitchFamily="34" charset="0"/>
              </a:rPr>
              <a:t>пацијената</a:t>
            </a:r>
            <a:r>
              <a:rPr lang="en-US" sz="1800" dirty="0" smtClean="0">
                <a:effectLst/>
                <a:latin typeface="Arial" pitchFamily="34" charset="0"/>
                <a:cs typeface="Arial" pitchFamily="34" charset="0"/>
              </a:rPr>
              <a:t> </a:t>
            </a:r>
            <a:r>
              <a:rPr lang="sr-Cyrl-RS" sz="1800" dirty="0" smtClean="0">
                <a:effectLst/>
                <a:latin typeface="Arial" pitchFamily="34" charset="0"/>
                <a:cs typeface="Arial" pitchFamily="34" charset="0"/>
              </a:rPr>
              <a:t>на јединицама интезивне неге </a:t>
            </a:r>
            <a:r>
              <a:rPr lang="en-US" sz="1800" dirty="0" err="1" smtClean="0">
                <a:effectLst/>
                <a:latin typeface="Arial" pitchFamily="34" charset="0"/>
                <a:cs typeface="Arial" pitchFamily="34" charset="0"/>
              </a:rPr>
              <a:t>чак</a:t>
            </a:r>
            <a:r>
              <a:rPr lang="en-US" sz="1800" dirty="0" smtClean="0">
                <a:effectLst/>
                <a:latin typeface="Arial" pitchFamily="34" charset="0"/>
                <a:cs typeface="Arial" pitchFamily="34" charset="0"/>
              </a:rPr>
              <a:t> 65% </a:t>
            </a:r>
            <a:r>
              <a:rPr lang="en-US" sz="1800" dirty="0" err="1" smtClean="0">
                <a:effectLst/>
                <a:latin typeface="Arial" pitchFamily="34" charset="0"/>
                <a:cs typeface="Arial" pitchFamily="34" charset="0"/>
              </a:rPr>
              <a:t>пацијената</a:t>
            </a:r>
            <a:r>
              <a:rPr lang="sr-Cyrl-RS" sz="1800" dirty="0" smtClean="0">
                <a:effectLst/>
                <a:latin typeface="Arial" pitchFamily="34" charset="0"/>
                <a:cs typeface="Arial" pitchFamily="34" charset="0"/>
              </a:rPr>
              <a:t>, код алкохолизма, примене аминогликозида, диуретика (осмотски диуретици), циклоспорина, етаболичке ацидозе, нефритиса, псеудогихта...</a:t>
            </a:r>
          </a:p>
          <a:p>
            <a:pPr marL="361188" indent="-342900">
              <a:buNone/>
            </a:pPr>
            <a:endParaRPr lang="sr-Cyrl-RS" sz="1800" dirty="0" smtClean="0">
              <a:effectLst/>
              <a:latin typeface="Arial" pitchFamily="34" charset="0"/>
              <a:cs typeface="Arial" pitchFamily="34" charset="0"/>
            </a:endParaRPr>
          </a:p>
          <a:p>
            <a:pPr marL="361188" indent="-342900">
              <a:buNone/>
            </a:pPr>
            <a:r>
              <a:rPr lang="sr-Cyrl-RS" sz="1800" dirty="0" smtClean="0">
                <a:effectLst/>
                <a:latin typeface="Arial" pitchFamily="34" charset="0"/>
                <a:cs typeface="Arial" pitchFamily="34" charset="0"/>
              </a:rPr>
              <a:t>Често је удружена са хипо </a:t>
            </a:r>
            <a:r>
              <a:rPr lang="en-US" sz="1800" dirty="0" smtClean="0">
                <a:effectLst/>
                <a:latin typeface="Arial" pitchFamily="34" charset="0"/>
                <a:cs typeface="Arial" pitchFamily="34" charset="0"/>
              </a:rPr>
              <a:t>Na, K, Ca</a:t>
            </a:r>
            <a:r>
              <a:rPr lang="sr-Cyrl-RS" sz="1800" dirty="0" smtClean="0">
                <a:effectLst/>
                <a:latin typeface="Arial" pitchFamily="34" charset="0"/>
                <a:cs typeface="Arial" pitchFamily="34" charset="0"/>
              </a:rPr>
              <a:t> и</a:t>
            </a:r>
            <a:r>
              <a:rPr lang="en-US" sz="1800" dirty="0" smtClean="0">
                <a:effectLst/>
                <a:latin typeface="Arial" pitchFamily="34" charset="0"/>
                <a:cs typeface="Arial" pitchFamily="34" charset="0"/>
              </a:rPr>
              <a:t> P</a:t>
            </a:r>
            <a:endParaRPr lang="sr-Cyrl-RS" sz="1800" dirty="0" smtClean="0">
              <a:effectLst/>
              <a:latin typeface="Arial" pitchFamily="34" charset="0"/>
              <a:cs typeface="Arial" pitchFamily="34" charset="0"/>
            </a:endParaRPr>
          </a:p>
          <a:p>
            <a:pPr marL="361188" indent="-342900">
              <a:buNone/>
            </a:pPr>
            <a:endParaRPr lang="sr-Cyrl-RS" sz="1800" dirty="0" smtClean="0">
              <a:effectLst/>
              <a:latin typeface="Arial" pitchFamily="34" charset="0"/>
              <a:cs typeface="Arial" pitchFamily="34" charset="0"/>
            </a:endParaRPr>
          </a:p>
          <a:p>
            <a:r>
              <a:rPr lang="sr-Cyrl-RS" sz="1800" dirty="0" smtClean="0">
                <a:effectLst/>
                <a:latin typeface="Arial" pitchFamily="34" charset="0"/>
                <a:cs typeface="Arial" pitchFamily="34" charset="0"/>
              </a:rPr>
              <a:t>Симптоми су слични онима који се јављају код хипокалцемије</a:t>
            </a:r>
            <a:r>
              <a:rPr lang="en-US" sz="1800" dirty="0" smtClean="0">
                <a:effectLst/>
                <a:latin typeface="Arial" pitchFamily="34" charset="0"/>
                <a:cs typeface="Arial" pitchFamily="34" charset="0"/>
              </a:rPr>
              <a:t>.</a:t>
            </a:r>
          </a:p>
          <a:p>
            <a:pPr marL="18288" indent="0">
              <a:buNone/>
            </a:pPr>
            <a:endParaRPr lang="en-US" sz="1800" dirty="0">
              <a:effectLst/>
              <a:latin typeface="Arial" pitchFamily="34" charset="0"/>
              <a:cs typeface="Arial" pitchFamily="34" charset="0"/>
            </a:endParaRPr>
          </a:p>
          <a:p>
            <a:pPr marL="18288" indent="0">
              <a:buNone/>
            </a:pPr>
            <a:r>
              <a:rPr lang="sr-Cyrl-RS" sz="1800" dirty="0" smtClean="0">
                <a:effectLst/>
                <a:latin typeface="Arial" pitchFamily="34" charset="0"/>
                <a:cs typeface="Arial" pitchFamily="34" charset="0"/>
              </a:rPr>
              <a:t>Манифестације </a:t>
            </a:r>
            <a:r>
              <a:rPr lang="sr-Cyrl-RS" sz="1800" dirty="0">
                <a:effectLst/>
                <a:latin typeface="Arial" pitchFamily="34" charset="0"/>
                <a:cs typeface="Arial" pitchFamily="34" charset="0"/>
              </a:rPr>
              <a:t>хипомагнеземије</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могу укључивати тремор, агитацију, фасцикулацију мишића, депресију, срчану аритмију и хипокалемију.</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Рани знаци недостатка магнезијума укључују губитак апетита, мучнину,</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повраћање, умор и слабост.</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Како се недостатак магнезијума погоршава,</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јаљају се укоченост,</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пецкање, контракција мишића,</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грчеви,</a:t>
            </a:r>
            <a:r>
              <a:rPr lang="en-US" sz="1800" dirty="0">
                <a:effectLst/>
                <a:latin typeface="Arial" pitchFamily="34" charset="0"/>
                <a:cs typeface="Arial" pitchFamily="34" charset="0"/>
              </a:rPr>
              <a:t> </a:t>
            </a:r>
            <a:r>
              <a:rPr lang="sr-Cyrl-RS" sz="1800" dirty="0" smtClean="0">
                <a:effectLst/>
                <a:latin typeface="Arial" pitchFamily="34" charset="0"/>
                <a:cs typeface="Arial" pitchFamily="34" charset="0"/>
              </a:rPr>
              <a:t>конвулзије,изненадне </a:t>
            </a:r>
            <a:r>
              <a:rPr lang="sr-Cyrl-RS" sz="1800" dirty="0">
                <a:effectLst/>
                <a:latin typeface="Arial" pitchFamily="34" charset="0"/>
                <a:cs typeface="Arial" pitchFamily="34" charset="0"/>
              </a:rPr>
              <a:t>промене</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у понашању узроковане претераном</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електричном активношћу у мозгу.</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Могу се појавити абнормални срчани ритам</a:t>
            </a:r>
            <a:r>
              <a:rPr lang="en-US" sz="1800" dirty="0">
                <a:effectLst/>
                <a:latin typeface="Arial" pitchFamily="34" charset="0"/>
                <a:cs typeface="Arial" pitchFamily="34" charset="0"/>
              </a:rPr>
              <a:t> </a:t>
            </a:r>
            <a:r>
              <a:rPr lang="sr-Cyrl-RS" sz="1800" dirty="0">
                <a:effectLst/>
                <a:latin typeface="Arial" pitchFamily="34" charset="0"/>
                <a:cs typeface="Arial" pitchFamily="34" charset="0"/>
              </a:rPr>
              <a:t>и коронарни спазми</a:t>
            </a:r>
            <a:r>
              <a:rPr lang="en-US" sz="1800" dirty="0">
                <a:effectLst/>
                <a:latin typeface="Arial" pitchFamily="34" charset="0"/>
                <a:cs typeface="Arial" pitchFamily="34" charset="0"/>
              </a:rPr>
              <a:t>.</a:t>
            </a:r>
            <a:endParaRPr lang="sr-Latn-RS" sz="1800" dirty="0">
              <a:effectLst/>
              <a:latin typeface="Arial" pitchFamily="34" charset="0"/>
              <a:cs typeface="Arial" pitchFamily="34" charset="0"/>
            </a:endParaRPr>
          </a:p>
          <a:p>
            <a:pPr marL="361188" indent="-342900">
              <a:buNone/>
            </a:pPr>
            <a:r>
              <a:rPr lang="en-US" sz="1800" dirty="0" smtClean="0">
                <a:effectLst/>
                <a:latin typeface="Arial" pitchFamily="34" charset="0"/>
                <a:cs typeface="Arial" pitchFamily="34" charset="0"/>
              </a:rPr>
              <a:t> </a:t>
            </a:r>
            <a:endParaRPr lang="en-US" sz="1800" dirty="0">
              <a:effectLst/>
              <a:latin typeface="Arial" pitchFamily="34" charset="0"/>
              <a:cs typeface="Arial" pitchFamily="34" charset="0"/>
            </a:endParaRPr>
          </a:p>
        </p:txBody>
      </p:sp>
      <p:sp>
        <p:nvSpPr>
          <p:cNvPr id="3" name="Title 2"/>
          <p:cNvSpPr>
            <a:spLocks noGrp="1"/>
          </p:cNvSpPr>
          <p:nvPr>
            <p:ph type="title"/>
          </p:nvPr>
        </p:nvSpPr>
        <p:spPr>
          <a:xfrm>
            <a:off x="1752600" y="0"/>
            <a:ext cx="5928360" cy="533400"/>
          </a:xfrm>
        </p:spPr>
        <p:txBody>
          <a:bodyPr/>
          <a:lstStyle/>
          <a:p>
            <a:r>
              <a:rPr lang="sr-Cyrl-RS" sz="2400" dirty="0" smtClean="0">
                <a:effectLst/>
                <a:latin typeface="Arial" pitchFamily="34" charset="0"/>
                <a:cs typeface="Arial" pitchFamily="34" charset="0"/>
              </a:rPr>
              <a:t>Поремећаји концентрације магнезијума</a:t>
            </a:r>
            <a:endParaRPr lang="en-US" sz="2400" dirty="0">
              <a:effectLst/>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Ivana Nikolić\Desktop\celija.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714255"/>
            <a:ext cx="3264871" cy="3146793"/>
          </a:xfrm>
          <a:prstGeom prst="rect">
            <a:avLst/>
          </a:prstGeom>
          <a:noFill/>
          <a:extLst>
            <a:ext uri="{909E8E84-426E-40DD-AFC4-6F175D3DCCD1}">
              <a14:hiddenFill xmlns:a14="http://schemas.microsoft.com/office/drawing/2010/main">
                <a:solidFill>
                  <a:srgbClr val="FFFFFF"/>
                </a:solidFill>
              </a14:hiddenFill>
            </a:ext>
          </a:extLst>
        </p:spPr>
      </p:pic>
      <p:cxnSp>
        <p:nvCxnSpPr>
          <p:cNvPr id="6" name="Straight Arrow Connector 5"/>
          <p:cNvCxnSpPr/>
          <p:nvPr/>
        </p:nvCxnSpPr>
        <p:spPr>
          <a:xfrm flipV="1">
            <a:off x="2783242" y="1034858"/>
            <a:ext cx="1512168" cy="51428"/>
          </a:xfrm>
          <a:prstGeom prst="straightConnector1">
            <a:avLst/>
          </a:prstGeom>
          <a:ln w="28575">
            <a:prstDash val="sysDot"/>
            <a:tailEnd type="arrow"/>
          </a:ln>
        </p:spPr>
        <p:style>
          <a:lnRef idx="3">
            <a:schemeClr val="accent1"/>
          </a:lnRef>
          <a:fillRef idx="0">
            <a:schemeClr val="accent1"/>
          </a:fillRef>
          <a:effectRef idx="2">
            <a:schemeClr val="accent1"/>
          </a:effectRef>
          <a:fontRef idx="minor">
            <a:schemeClr val="tx1"/>
          </a:fontRef>
        </p:style>
      </p:cxnSp>
      <p:sp>
        <p:nvSpPr>
          <p:cNvPr id="8" name="TextBox 7"/>
          <p:cNvSpPr txBox="1"/>
          <p:nvPr/>
        </p:nvSpPr>
        <p:spPr>
          <a:xfrm>
            <a:off x="4355976" y="818128"/>
            <a:ext cx="4680520" cy="738664"/>
          </a:xfrm>
          <a:prstGeom prst="rect">
            <a:avLst/>
          </a:prstGeom>
          <a:noFill/>
        </p:spPr>
        <p:txBody>
          <a:bodyPr wrap="square" rtlCol="0">
            <a:spAutoFit/>
          </a:bodyPr>
          <a:lstStyle/>
          <a:p>
            <a:r>
              <a:rPr lang="en-US" sz="1400" dirty="0">
                <a:latin typeface="Arial" pitchFamily="34" charset="0"/>
                <a:cs typeface="Arial" pitchFamily="34" charset="0"/>
              </a:rPr>
              <a:t>90 </a:t>
            </a:r>
            <a:r>
              <a:rPr lang="en-US" sz="1400" dirty="0" err="1">
                <a:latin typeface="Arial" pitchFamily="34" charset="0"/>
                <a:cs typeface="Arial" pitchFamily="34" charset="0"/>
              </a:rPr>
              <a:t>до</a:t>
            </a:r>
            <a:r>
              <a:rPr lang="en-US" sz="1400" dirty="0">
                <a:latin typeface="Arial" pitchFamily="34" charset="0"/>
                <a:cs typeface="Arial" pitchFamily="34" charset="0"/>
              </a:rPr>
              <a:t> 99% </a:t>
            </a:r>
            <a:r>
              <a:rPr lang="en-US" sz="1400" dirty="0" err="1">
                <a:latin typeface="Arial" pitchFamily="34" charset="0"/>
                <a:cs typeface="Arial" pitchFamily="34" charset="0"/>
              </a:rPr>
              <a:t>налази</a:t>
            </a:r>
            <a:r>
              <a:rPr lang="en-US" sz="1400" dirty="0">
                <a:latin typeface="Arial" pitchFamily="34" charset="0"/>
                <a:cs typeface="Arial" pitchFamily="34" charset="0"/>
              </a:rPr>
              <a:t> у </a:t>
            </a:r>
            <a:r>
              <a:rPr lang="en-US" sz="1400" dirty="0" err="1">
                <a:latin typeface="Arial" pitchFamily="34" charset="0"/>
                <a:cs typeface="Arial" pitchFamily="34" charset="0"/>
              </a:rPr>
              <a:t>митохондријама</a:t>
            </a:r>
            <a:r>
              <a:rPr lang="en-US" sz="1400" dirty="0">
                <a:latin typeface="Arial" pitchFamily="34" charset="0"/>
                <a:cs typeface="Arial" pitchFamily="34" charset="0"/>
              </a:rPr>
              <a:t>, </a:t>
            </a:r>
            <a:r>
              <a:rPr lang="en-US" sz="1400" dirty="0" smtClean="0">
                <a:latin typeface="Arial" pitchFamily="34" charset="0"/>
                <a:cs typeface="Arial" pitchFamily="34" charset="0"/>
              </a:rPr>
              <a:t>ER</a:t>
            </a:r>
          </a:p>
          <a:p>
            <a:r>
              <a:rPr lang="en-US" sz="1400" dirty="0" smtClean="0">
                <a:latin typeface="Arial" pitchFamily="34" charset="0"/>
                <a:cs typeface="Arial" pitchFamily="34" charset="0"/>
              </a:rPr>
              <a:t>и </a:t>
            </a:r>
            <a:r>
              <a:rPr lang="en-US" sz="1400" dirty="0" err="1">
                <a:latin typeface="Arial" pitchFamily="34" charset="0"/>
                <a:cs typeface="Arial" pitchFamily="34" charset="0"/>
              </a:rPr>
              <a:t>саркоплазматичном</a:t>
            </a:r>
            <a:r>
              <a:rPr lang="en-US" sz="1400" dirty="0">
                <a:latin typeface="Arial" pitchFamily="34" charset="0"/>
                <a:cs typeface="Arial" pitchFamily="34" charset="0"/>
              </a:rPr>
              <a:t> </a:t>
            </a:r>
            <a:r>
              <a:rPr lang="en-US" sz="1400" dirty="0" err="1" smtClean="0">
                <a:latin typeface="Arial" pitchFamily="34" charset="0"/>
                <a:cs typeface="Arial" pitchFamily="34" charset="0"/>
              </a:rPr>
              <a:t>ретикулуму</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који</a:t>
            </a:r>
            <a:r>
              <a:rPr lang="en-US" sz="1400" dirty="0" smtClean="0">
                <a:latin typeface="Arial" pitchFamily="34" charset="0"/>
                <a:cs typeface="Arial" pitchFamily="34" charset="0"/>
              </a:rPr>
              <a:t> </a:t>
            </a:r>
            <a:r>
              <a:rPr lang="en-US" sz="1400" dirty="0" err="1">
                <a:latin typeface="Arial" pitchFamily="34" charset="0"/>
                <a:cs typeface="Arial" pitchFamily="34" charset="0"/>
              </a:rPr>
              <a:t>представљају</a:t>
            </a:r>
            <a:r>
              <a:rPr lang="en-US" sz="1400" dirty="0">
                <a:latin typeface="Arial" pitchFamily="34" charset="0"/>
                <a:cs typeface="Arial" pitchFamily="34" charset="0"/>
              </a:rPr>
              <a:t> </a:t>
            </a:r>
            <a:endParaRPr lang="en-US" sz="1400" dirty="0" smtClean="0">
              <a:latin typeface="Arial" pitchFamily="34" charset="0"/>
              <a:cs typeface="Arial" pitchFamily="34" charset="0"/>
            </a:endParaRPr>
          </a:p>
          <a:p>
            <a:r>
              <a:rPr lang="en-US" sz="1400" dirty="0" err="1" smtClean="0">
                <a:latin typeface="Arial" pitchFamily="34" charset="0"/>
                <a:cs typeface="Arial" pitchFamily="34" charset="0"/>
              </a:rPr>
              <a:t>депое</a:t>
            </a:r>
            <a:r>
              <a:rPr lang="en-US" sz="1400" dirty="0" smtClean="0">
                <a:latin typeface="Arial" pitchFamily="34" charset="0"/>
                <a:cs typeface="Arial" pitchFamily="34" charset="0"/>
              </a:rPr>
              <a:t> </a:t>
            </a:r>
            <a:r>
              <a:rPr lang="en-US" sz="1400" dirty="0" err="1">
                <a:latin typeface="Arial" pitchFamily="34" charset="0"/>
                <a:cs typeface="Arial" pitchFamily="34" charset="0"/>
              </a:rPr>
              <a:t>калцијума</a:t>
            </a:r>
            <a:endParaRPr lang="sr-Latn-RS" sz="1400" dirty="0">
              <a:latin typeface="Arial" pitchFamily="34" charset="0"/>
              <a:cs typeface="Arial" pitchFamily="34" charset="0"/>
            </a:endParaRPr>
          </a:p>
        </p:txBody>
      </p:sp>
      <p:cxnSp>
        <p:nvCxnSpPr>
          <p:cNvPr id="10" name="Straight Arrow Connector 9"/>
          <p:cNvCxnSpPr/>
          <p:nvPr/>
        </p:nvCxnSpPr>
        <p:spPr>
          <a:xfrm>
            <a:off x="3405965" y="1829723"/>
            <a:ext cx="805995" cy="126888"/>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1" name="TextBox 10"/>
          <p:cNvSpPr txBox="1"/>
          <p:nvPr/>
        </p:nvSpPr>
        <p:spPr>
          <a:xfrm>
            <a:off x="4211960" y="1829723"/>
            <a:ext cx="4824536" cy="2031325"/>
          </a:xfrm>
          <a:prstGeom prst="rect">
            <a:avLst/>
          </a:prstGeom>
          <a:noFill/>
        </p:spPr>
        <p:txBody>
          <a:bodyPr wrap="square" rtlCol="0">
            <a:spAutoFit/>
          </a:bodyPr>
          <a:lstStyle/>
          <a:p>
            <a:r>
              <a:rPr lang="en-US" sz="1400" dirty="0" err="1">
                <a:latin typeface="Arial" pitchFamily="34" charset="0"/>
                <a:cs typeface="Arial" pitchFamily="34" charset="0"/>
              </a:rPr>
              <a:t>Концентрација</a:t>
            </a:r>
            <a:r>
              <a:rPr lang="en-US" sz="1400" dirty="0">
                <a:latin typeface="Arial" pitchFamily="34" charset="0"/>
                <a:cs typeface="Arial" pitchFamily="34" charset="0"/>
              </a:rPr>
              <a:t> </a:t>
            </a:r>
            <a:r>
              <a:rPr lang="en-US" sz="1400" dirty="0" err="1">
                <a:latin typeface="Arial" pitchFamily="34" charset="0"/>
                <a:cs typeface="Arial" pitchFamily="34" charset="0"/>
              </a:rPr>
              <a:t>калцијума</a:t>
            </a:r>
            <a:r>
              <a:rPr lang="en-US" sz="1400" dirty="0">
                <a:latin typeface="Arial" pitchFamily="34" charset="0"/>
                <a:cs typeface="Arial" pitchFamily="34" charset="0"/>
              </a:rPr>
              <a:t> у </a:t>
            </a:r>
            <a:r>
              <a:rPr lang="en-US" sz="1400" dirty="0" err="1">
                <a:latin typeface="Arial" pitchFamily="34" charset="0"/>
                <a:cs typeface="Arial" pitchFamily="34" charset="0"/>
              </a:rPr>
              <a:t>цитозолу</a:t>
            </a:r>
            <a:r>
              <a:rPr lang="en-US" sz="1400" dirty="0">
                <a:latin typeface="Arial" pitchFamily="34" charset="0"/>
                <a:cs typeface="Arial" pitchFamily="34" charset="0"/>
              </a:rPr>
              <a:t> </a:t>
            </a:r>
            <a:r>
              <a:rPr lang="en-US" sz="1400" dirty="0" err="1" smtClean="0">
                <a:latin typeface="Arial" pitchFamily="34" charset="0"/>
                <a:cs typeface="Arial" pitchFamily="34" charset="0"/>
              </a:rPr>
              <a:t>контролисана</a:t>
            </a:r>
            <a:r>
              <a:rPr lang="en-US" sz="1400" dirty="0" smtClean="0">
                <a:latin typeface="Arial" pitchFamily="34" charset="0"/>
                <a:cs typeface="Arial" pitchFamily="34" charset="0"/>
              </a:rPr>
              <a:t> je: </a:t>
            </a:r>
          </a:p>
          <a:p>
            <a:endParaRPr lang="en-US" sz="1400" dirty="0" smtClean="0">
              <a:latin typeface="Arial" pitchFamily="34" charset="0"/>
              <a:cs typeface="Arial" pitchFamily="34" charset="0"/>
            </a:endParaRPr>
          </a:p>
          <a:p>
            <a:r>
              <a:rPr lang="en-US" sz="1400" dirty="0" smtClean="0">
                <a:latin typeface="Arial" pitchFamily="34" charset="0"/>
                <a:cs typeface="Arial" pitchFamily="34" charset="0"/>
              </a:rPr>
              <a:t>1. </a:t>
            </a:r>
            <a:r>
              <a:rPr lang="en-US" sz="1400" dirty="0" err="1" smtClean="0">
                <a:latin typeface="Arial" pitchFamily="34" charset="0"/>
                <a:cs typeface="Arial" pitchFamily="34" charset="0"/>
              </a:rPr>
              <a:t>транспортом</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кроз</a:t>
            </a:r>
            <a:r>
              <a:rPr lang="en-US" sz="1400" dirty="0" smtClean="0">
                <a:latin typeface="Arial" pitchFamily="34" charset="0"/>
                <a:cs typeface="Arial" pitchFamily="34" charset="0"/>
              </a:rPr>
              <a:t> </a:t>
            </a:r>
            <a:r>
              <a:rPr lang="en-US" sz="1400" dirty="0" err="1">
                <a:latin typeface="Arial" pitchFamily="34" charset="0"/>
                <a:cs typeface="Arial" pitchFamily="34" charset="0"/>
              </a:rPr>
              <a:t>плазма</a:t>
            </a:r>
            <a:r>
              <a:rPr lang="en-US" sz="1400" dirty="0">
                <a:latin typeface="Arial" pitchFamily="34" charset="0"/>
                <a:cs typeface="Arial" pitchFamily="34" charset="0"/>
              </a:rPr>
              <a:t> </a:t>
            </a:r>
            <a:r>
              <a:rPr lang="en-US" sz="1400" dirty="0" err="1" smtClean="0">
                <a:latin typeface="Arial" pitchFamily="34" charset="0"/>
                <a:cs typeface="Arial" pitchFamily="34" charset="0"/>
              </a:rPr>
              <a:t>мембрану</a:t>
            </a:r>
            <a:r>
              <a:rPr lang="en-US" sz="1400" dirty="0" smtClean="0">
                <a:latin typeface="Arial" pitchFamily="34" charset="0"/>
                <a:cs typeface="Arial" pitchFamily="34" charset="0"/>
              </a:rPr>
              <a:t> и</a:t>
            </a:r>
          </a:p>
          <a:p>
            <a:r>
              <a:rPr lang="en-US" sz="1400" dirty="0" smtClean="0">
                <a:latin typeface="Arial" pitchFamily="34" charset="0"/>
                <a:cs typeface="Arial" pitchFamily="34" charset="0"/>
              </a:rPr>
              <a:t>2. </a:t>
            </a:r>
            <a:r>
              <a:rPr lang="en-US" sz="1400" dirty="0" err="1" smtClean="0">
                <a:latin typeface="Arial" pitchFamily="34" charset="0"/>
                <a:cs typeface="Arial" pitchFamily="34" charset="0"/>
              </a:rPr>
              <a:t>кроз</a:t>
            </a:r>
            <a:r>
              <a:rPr lang="en-US" sz="1400" dirty="0" smtClean="0">
                <a:latin typeface="Arial" pitchFamily="34" charset="0"/>
                <a:cs typeface="Arial" pitchFamily="34" charset="0"/>
              </a:rPr>
              <a:t> </a:t>
            </a:r>
            <a:r>
              <a:rPr lang="en-US" sz="1400" dirty="0" err="1">
                <a:latin typeface="Arial" pitchFamily="34" charset="0"/>
                <a:cs typeface="Arial" pitchFamily="34" charset="0"/>
              </a:rPr>
              <a:t>митохондријалну</a:t>
            </a:r>
            <a:r>
              <a:rPr lang="en-US" sz="1400" dirty="0">
                <a:latin typeface="Arial" pitchFamily="34" charset="0"/>
                <a:cs typeface="Arial" pitchFamily="34" charset="0"/>
              </a:rPr>
              <a:t> и </a:t>
            </a:r>
            <a:r>
              <a:rPr lang="en-US" sz="1400" dirty="0" err="1">
                <a:latin typeface="Arial" pitchFamily="34" charset="0"/>
                <a:cs typeface="Arial" pitchFamily="34" charset="0"/>
              </a:rPr>
              <a:t>микрозомалне</a:t>
            </a:r>
            <a:r>
              <a:rPr lang="en-US" sz="1400" dirty="0">
                <a:latin typeface="Arial" pitchFamily="34" charset="0"/>
                <a:cs typeface="Arial" pitchFamily="34" charset="0"/>
              </a:rPr>
              <a:t> </a:t>
            </a:r>
            <a:r>
              <a:rPr lang="en-US" sz="1400" dirty="0" err="1" smtClean="0">
                <a:latin typeface="Arial" pitchFamily="34" charset="0"/>
                <a:cs typeface="Arial" pitchFamily="34" charset="0"/>
              </a:rPr>
              <a:t>мембране</a:t>
            </a:r>
            <a:endParaRPr lang="en-US" sz="1400" dirty="0" smtClean="0">
              <a:latin typeface="Arial" pitchFamily="34" charset="0"/>
              <a:cs typeface="Arial" pitchFamily="34" charset="0"/>
            </a:endParaRPr>
          </a:p>
          <a:p>
            <a:endParaRPr lang="en-US" sz="1400" dirty="0">
              <a:latin typeface="Arial" pitchFamily="34" charset="0"/>
              <a:cs typeface="Arial" pitchFamily="34" charset="0"/>
            </a:endParaRPr>
          </a:p>
          <a:p>
            <a:r>
              <a:rPr lang="en-US" sz="1400" dirty="0" smtClean="0">
                <a:latin typeface="Arial" pitchFamily="34" charset="0"/>
                <a:cs typeface="Arial" pitchFamily="34" charset="0"/>
              </a:rPr>
              <a:t>У </a:t>
            </a:r>
            <a:r>
              <a:rPr lang="en-US" sz="1400" dirty="0" err="1">
                <a:latin typeface="Arial" pitchFamily="34" charset="0"/>
                <a:cs typeface="Arial" pitchFamily="34" charset="0"/>
              </a:rPr>
              <a:t>тим</a:t>
            </a:r>
            <a:r>
              <a:rPr lang="en-US" sz="1400" dirty="0">
                <a:latin typeface="Arial" pitchFamily="34" charset="0"/>
                <a:cs typeface="Arial" pitchFamily="34" charset="0"/>
              </a:rPr>
              <a:t> </a:t>
            </a:r>
            <a:r>
              <a:rPr lang="en-US" sz="1400" dirty="0" err="1">
                <a:latin typeface="Arial" pitchFamily="34" charset="0"/>
                <a:cs typeface="Arial" pitchFamily="34" charset="0"/>
              </a:rPr>
              <a:t>процесима</a:t>
            </a:r>
            <a:r>
              <a:rPr lang="en-US" sz="1400" dirty="0">
                <a:latin typeface="Arial" pitchFamily="34" charset="0"/>
                <a:cs typeface="Arial" pitchFamily="34" charset="0"/>
              </a:rPr>
              <a:t> </a:t>
            </a:r>
            <a:r>
              <a:rPr lang="en-US" sz="1400" dirty="0" err="1">
                <a:latin typeface="Arial" pitchFamily="34" charset="0"/>
                <a:cs typeface="Arial" pitchFamily="34" charset="0"/>
              </a:rPr>
              <a:t>улогу</a:t>
            </a:r>
            <a:r>
              <a:rPr lang="en-US" sz="1400" dirty="0">
                <a:latin typeface="Arial" pitchFamily="34" charset="0"/>
                <a:cs typeface="Arial" pitchFamily="34" charset="0"/>
              </a:rPr>
              <a:t> </a:t>
            </a:r>
            <a:r>
              <a:rPr lang="en-US" sz="1400" dirty="0" err="1">
                <a:latin typeface="Arial" pitchFamily="34" charset="0"/>
                <a:cs typeface="Arial" pitchFamily="34" charset="0"/>
              </a:rPr>
              <a:t>имају</a:t>
            </a:r>
            <a:r>
              <a:rPr lang="en-US" sz="1400" dirty="0">
                <a:latin typeface="Arial" pitchFamily="34" charset="0"/>
                <a:cs typeface="Arial" pitchFamily="34" charset="0"/>
              </a:rPr>
              <a:t> </a:t>
            </a:r>
            <a:r>
              <a:rPr lang="en-US" sz="1400" dirty="0" err="1">
                <a:latin typeface="Arial" pitchFamily="34" charset="0"/>
                <a:cs typeface="Arial" pitchFamily="34" charset="0"/>
              </a:rPr>
              <a:t>волтажно-зависни</a:t>
            </a:r>
            <a:r>
              <a:rPr lang="en-US" sz="1400" dirty="0">
                <a:latin typeface="Arial" pitchFamily="34" charset="0"/>
                <a:cs typeface="Arial" pitchFamily="34" charset="0"/>
              </a:rPr>
              <a:t> </a:t>
            </a:r>
            <a:r>
              <a:rPr lang="en-US" sz="1400" dirty="0" err="1">
                <a:latin typeface="Arial" pitchFamily="34" charset="0"/>
                <a:cs typeface="Arial" pitchFamily="34" charset="0"/>
              </a:rPr>
              <a:t>канали</a:t>
            </a:r>
            <a:r>
              <a:rPr lang="en-US" sz="1400" dirty="0">
                <a:latin typeface="Arial" pitchFamily="34" charset="0"/>
                <a:cs typeface="Arial" pitchFamily="34" charset="0"/>
              </a:rPr>
              <a:t>, </a:t>
            </a:r>
            <a:r>
              <a:rPr lang="en-US" sz="1400" dirty="0" err="1">
                <a:latin typeface="Arial" pitchFamily="34" charset="0"/>
                <a:cs typeface="Arial" pitchFamily="34" charset="0"/>
              </a:rPr>
              <a:t>рецептор-зависни</a:t>
            </a:r>
            <a:r>
              <a:rPr lang="en-US" sz="1400" dirty="0">
                <a:latin typeface="Arial" pitchFamily="34" charset="0"/>
                <a:cs typeface="Arial" pitchFamily="34" charset="0"/>
              </a:rPr>
              <a:t> </a:t>
            </a:r>
            <a:r>
              <a:rPr lang="en-US" sz="1400" dirty="0" err="1" smtClean="0">
                <a:latin typeface="Arial" pitchFamily="34" charset="0"/>
                <a:cs typeface="Arial" pitchFamily="34" charset="0"/>
              </a:rPr>
              <a:t>канали</a:t>
            </a:r>
            <a:r>
              <a:rPr lang="en-US" sz="1400" dirty="0" smtClean="0">
                <a:latin typeface="Arial" pitchFamily="34" charset="0"/>
                <a:cs typeface="Arial" pitchFamily="34" charset="0"/>
              </a:rPr>
              <a:t>, </a:t>
            </a:r>
            <a:r>
              <a:rPr lang="en-US" sz="1400" dirty="0" err="1">
                <a:latin typeface="Arial" pitchFamily="34" charset="0"/>
                <a:cs typeface="Arial" pitchFamily="34" charset="0"/>
              </a:rPr>
              <a:t>депо-зависни</a:t>
            </a:r>
            <a:r>
              <a:rPr lang="en-US" sz="1400" dirty="0">
                <a:latin typeface="Arial" pitchFamily="34" charset="0"/>
                <a:cs typeface="Arial" pitchFamily="34" charset="0"/>
              </a:rPr>
              <a:t> </a:t>
            </a:r>
            <a:r>
              <a:rPr lang="en-US" sz="1400" dirty="0" err="1" smtClean="0">
                <a:latin typeface="Arial" pitchFamily="34" charset="0"/>
                <a:cs typeface="Arial" pitchFamily="34" charset="0"/>
              </a:rPr>
              <a:t>канали</a:t>
            </a:r>
            <a:r>
              <a:rPr lang="en-US" sz="1400" dirty="0" smtClean="0">
                <a:latin typeface="Arial" pitchFamily="34" charset="0"/>
                <a:cs typeface="Arial" pitchFamily="34" charset="0"/>
              </a:rPr>
              <a:t> </a:t>
            </a:r>
            <a:r>
              <a:rPr lang="en-US" sz="1400" dirty="0">
                <a:latin typeface="Arial" pitchFamily="34" charset="0"/>
                <a:cs typeface="Arial" pitchFamily="34" charset="0"/>
              </a:rPr>
              <a:t>и </a:t>
            </a:r>
            <a:r>
              <a:rPr lang="en-US" sz="1400" dirty="0" err="1">
                <a:latin typeface="Arial" pitchFamily="34" charset="0"/>
                <a:cs typeface="Arial" pitchFamily="34" charset="0"/>
              </a:rPr>
              <a:t>активни</a:t>
            </a:r>
            <a:r>
              <a:rPr lang="en-US" sz="1400" dirty="0">
                <a:latin typeface="Arial" pitchFamily="34" charset="0"/>
                <a:cs typeface="Arial" pitchFamily="34" charset="0"/>
              </a:rPr>
              <a:t> </a:t>
            </a:r>
            <a:r>
              <a:rPr lang="en-US" sz="1400" dirty="0" err="1">
                <a:latin typeface="Arial" pitchFamily="34" charset="0"/>
                <a:cs typeface="Arial" pitchFamily="34" charset="0"/>
              </a:rPr>
              <a:t>транспорт</a:t>
            </a:r>
            <a:r>
              <a:rPr lang="en-US" sz="1400" dirty="0">
                <a:latin typeface="Arial" pitchFamily="34" charset="0"/>
                <a:cs typeface="Arial" pitchFamily="34" charset="0"/>
              </a:rPr>
              <a:t> </a:t>
            </a:r>
            <a:r>
              <a:rPr lang="en-US" sz="1400" dirty="0" smtClean="0">
                <a:latin typeface="Arial" pitchFamily="34" charset="0"/>
                <a:cs typeface="Arial" pitchFamily="34" charset="0"/>
              </a:rPr>
              <a:t>Ca2+ </a:t>
            </a:r>
            <a:r>
              <a:rPr lang="en-US" sz="1400" dirty="0" err="1">
                <a:latin typeface="Arial" pitchFamily="34" charset="0"/>
                <a:cs typeface="Arial" pitchFamily="34" charset="0"/>
              </a:rPr>
              <a:t>кроз</a:t>
            </a:r>
            <a:r>
              <a:rPr lang="en-US" sz="1400" dirty="0">
                <a:latin typeface="Arial" pitchFamily="34" charset="0"/>
                <a:cs typeface="Arial" pitchFamily="34" charset="0"/>
              </a:rPr>
              <a:t> </a:t>
            </a:r>
            <a:r>
              <a:rPr lang="en-US" sz="1400" dirty="0" err="1">
                <a:latin typeface="Arial" pitchFamily="34" charset="0"/>
                <a:cs typeface="Arial" pitchFamily="34" charset="0"/>
              </a:rPr>
              <a:t>плазма</a:t>
            </a:r>
            <a:r>
              <a:rPr lang="en-US" sz="1400" dirty="0">
                <a:latin typeface="Arial" pitchFamily="34" charset="0"/>
                <a:cs typeface="Arial" pitchFamily="34" charset="0"/>
              </a:rPr>
              <a:t> </a:t>
            </a:r>
            <a:r>
              <a:rPr lang="en-US" sz="1400" dirty="0" err="1" smtClean="0">
                <a:latin typeface="Arial" pitchFamily="34" charset="0"/>
                <a:cs typeface="Arial" pitchFamily="34" charset="0"/>
              </a:rPr>
              <a:t>мембрану</a:t>
            </a:r>
            <a:r>
              <a:rPr lang="en-US" sz="1400" dirty="0" smtClean="0">
                <a:latin typeface="Arial" pitchFamily="34" charset="0"/>
                <a:cs typeface="Arial" pitchFamily="34" charset="0"/>
              </a:rPr>
              <a:t> </a:t>
            </a:r>
            <a:r>
              <a:rPr lang="en-US" sz="1400" dirty="0" err="1">
                <a:latin typeface="Arial" pitchFamily="34" charset="0"/>
                <a:cs typeface="Arial" pitchFamily="34" charset="0"/>
              </a:rPr>
              <a:t>помоћу</a:t>
            </a:r>
            <a:r>
              <a:rPr lang="en-US" sz="1400" dirty="0">
                <a:latin typeface="Arial" pitchFamily="34" charset="0"/>
                <a:cs typeface="Arial" pitchFamily="34" charset="0"/>
              </a:rPr>
              <a:t> C</a:t>
            </a:r>
            <a:r>
              <a:rPr lang="en-US" sz="1400" dirty="0" smtClean="0">
                <a:latin typeface="Arial" pitchFamily="34" charset="0"/>
                <a:cs typeface="Arial" pitchFamily="34" charset="0"/>
              </a:rPr>
              <a:t>а2</a:t>
            </a:r>
            <a:r>
              <a:rPr lang="en-US" sz="1400" dirty="0">
                <a:latin typeface="Arial" pitchFamily="34" charset="0"/>
                <a:cs typeface="Arial" pitchFamily="34" charset="0"/>
              </a:rPr>
              <a:t>+-</a:t>
            </a:r>
            <a:r>
              <a:rPr lang="en-US" sz="1400" dirty="0" smtClean="0">
                <a:latin typeface="Arial" pitchFamily="34" charset="0"/>
                <a:cs typeface="Arial" pitchFamily="34" charset="0"/>
              </a:rPr>
              <a:t>АТP-</a:t>
            </a:r>
            <a:r>
              <a:rPr lang="en-US" sz="1400" dirty="0" err="1" smtClean="0">
                <a:latin typeface="Arial" pitchFamily="34" charset="0"/>
                <a:cs typeface="Arial" pitchFamily="34" charset="0"/>
              </a:rPr>
              <a:t>азе</a:t>
            </a:r>
            <a:r>
              <a:rPr lang="en-US" sz="1400" dirty="0" smtClean="0">
                <a:latin typeface="Arial" pitchFamily="34" charset="0"/>
                <a:cs typeface="Arial" pitchFamily="34" charset="0"/>
              </a:rPr>
              <a:t> </a:t>
            </a:r>
            <a:r>
              <a:rPr lang="en-US" sz="1400" dirty="0">
                <a:latin typeface="Arial" pitchFamily="34" charset="0"/>
                <a:cs typeface="Arial" pitchFamily="34" charset="0"/>
              </a:rPr>
              <a:t>и </a:t>
            </a:r>
            <a:r>
              <a:rPr lang="en-US" sz="1400" dirty="0" err="1" smtClean="0">
                <a:latin typeface="Arial" pitchFamily="34" charset="0"/>
                <a:cs typeface="Arial" pitchFamily="34" charset="0"/>
              </a:rPr>
              <a:t>Nа</a:t>
            </a:r>
            <a:r>
              <a:rPr lang="en-US" sz="1400" dirty="0" smtClean="0">
                <a:latin typeface="Arial" pitchFamily="34" charset="0"/>
                <a:cs typeface="Arial" pitchFamily="34" charset="0"/>
              </a:rPr>
              <a:t>+/Cа2+- </a:t>
            </a:r>
            <a:r>
              <a:rPr lang="en-US" sz="1400" dirty="0" err="1" smtClean="0">
                <a:latin typeface="Arial" pitchFamily="34" charset="0"/>
                <a:cs typeface="Arial" pitchFamily="34" charset="0"/>
              </a:rPr>
              <a:t>антипорт</a:t>
            </a:r>
            <a:r>
              <a:rPr lang="en-US" sz="1400" dirty="0" smtClean="0">
                <a:latin typeface="Arial" pitchFamily="34" charset="0"/>
                <a:cs typeface="Arial" pitchFamily="34" charset="0"/>
              </a:rPr>
              <a:t> </a:t>
            </a:r>
            <a:r>
              <a:rPr lang="en-US" sz="1400" dirty="0" err="1">
                <a:latin typeface="Arial" pitchFamily="34" charset="0"/>
                <a:cs typeface="Arial" pitchFamily="34" charset="0"/>
              </a:rPr>
              <a:t>система</a:t>
            </a:r>
            <a:endParaRPr lang="sr-Latn-RS" sz="1400" dirty="0">
              <a:latin typeface="Arial" pitchFamily="34" charset="0"/>
              <a:cs typeface="Arial" pitchFamily="34" charset="0"/>
            </a:endParaRPr>
          </a:p>
        </p:txBody>
      </p:sp>
      <p:pic>
        <p:nvPicPr>
          <p:cNvPr id="1028" name="Picture 4" descr="Резултат слика за calmodulin calcium bindi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512" y="3933057"/>
            <a:ext cx="4869902" cy="259228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Резултат слика за calmodulin troponin c bindi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33390" y="3933056"/>
            <a:ext cx="4310609" cy="259228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1" y="6485274"/>
            <a:ext cx="9036496" cy="400110"/>
          </a:xfrm>
          <a:prstGeom prst="rect">
            <a:avLst/>
          </a:prstGeom>
          <a:noFill/>
        </p:spPr>
        <p:txBody>
          <a:bodyPr wrap="square" rtlCol="0">
            <a:spAutoFit/>
          </a:bodyPr>
          <a:lstStyle/>
          <a:p>
            <a:r>
              <a:rPr lang="sr-Latn-RS" sz="500" dirty="0" smtClean="0">
                <a:latin typeface="Arial" pitchFamily="34" charset="0"/>
                <a:cs typeface="Arial" pitchFamily="34" charset="0"/>
              </a:rPr>
              <a:t>https</a:t>
            </a:r>
            <a:r>
              <a:rPr lang="sr-Latn-RS" sz="500" smtClean="0">
                <a:latin typeface="Arial" pitchFamily="34" charset="0"/>
                <a:cs typeface="Arial" pitchFamily="34" charset="0"/>
              </a:rPr>
              <a:t>://www.google.com/search?client=firefox-b-ab&amp;biw=1366&amp;bih=654&amp;tbm=isch&amp;sa=1&amp;ei=c0Q3W8mgMsP5wALDybjgBg&amp;q=calmodulin+troponin+c+binding&amp;oq=calmodulin+troponin+c+binding&amp;gs_l=img.3</a:t>
            </a:r>
            <a:r>
              <a:rPr lang="sr-Latn-RS" sz="500" dirty="0" smtClean="0">
                <a:latin typeface="Arial" pitchFamily="34" charset="0"/>
                <a:cs typeface="Arial" pitchFamily="34" charset="0"/>
              </a:rPr>
              <a:t>...125572.127692.0.127958.10.10.0.0.0.0.78.726.10.10.0....0...1c.1.64.img..0.0.0....0.vBO6F0vmTmg#imgrc=3vHDK1l5z2GKwM:</a:t>
            </a:r>
            <a:endParaRPr lang="en-US" sz="500" dirty="0" smtClean="0">
              <a:latin typeface="Arial" pitchFamily="34" charset="0"/>
              <a:cs typeface="Arial" pitchFamily="34" charset="0"/>
            </a:endParaRPr>
          </a:p>
          <a:p>
            <a:r>
              <a:rPr lang="sr-Latn-RS" sz="500" dirty="0" smtClean="0">
                <a:latin typeface="Arial" pitchFamily="34" charset="0"/>
                <a:cs typeface="Arial" pitchFamily="34" charset="0"/>
              </a:rPr>
              <a:t>https</a:t>
            </a:r>
            <a:r>
              <a:rPr lang="sr-Latn-RS" sz="500" smtClean="0">
                <a:latin typeface="Arial" pitchFamily="34" charset="0"/>
                <a:cs typeface="Arial" pitchFamily="34" charset="0"/>
              </a:rPr>
              <a:t>://www.google.com/search?client=firefox-b-ab&amp;biw=1366&amp;bih=654&amp;tbm=isch&amp;sa=1&amp;ei=RUQ3W7CtO4fYwAL0rYOwBQ&amp;q=calmodulin+calcium+binding&amp;oq=calcium+calmodulin+bi&amp;gs_l=img.3.0.0i8i30k1.42068.42807.0.44100.3.3.0.0.0.0.103.295.2j1.3.0</a:t>
            </a:r>
            <a:r>
              <a:rPr lang="sr-Latn-RS" sz="500" dirty="0" smtClean="0">
                <a:latin typeface="Arial" pitchFamily="34" charset="0"/>
                <a:cs typeface="Arial" pitchFamily="34" charset="0"/>
              </a:rPr>
              <a:t>....0...1c.1.64.img..0.3.294...0i19k1j0i30i19k1.0.tmaujjyYzVs#imgrc=Y-KBf0Uj-6xdEM:</a:t>
            </a:r>
            <a:endParaRPr lang="sr-Latn-RS" sz="500" dirty="0">
              <a:latin typeface="Arial" pitchFamily="34" charset="0"/>
              <a:cs typeface="Arial" pitchFamily="34" charset="0"/>
            </a:endParaRPr>
          </a:p>
        </p:txBody>
      </p:sp>
      <p:sp>
        <p:nvSpPr>
          <p:cNvPr id="18" name="TextBox 17"/>
          <p:cNvSpPr txBox="1"/>
          <p:nvPr/>
        </p:nvSpPr>
        <p:spPr>
          <a:xfrm>
            <a:off x="2096950" y="0"/>
            <a:ext cx="5185587" cy="584775"/>
          </a:xfrm>
          <a:prstGeom prst="rect">
            <a:avLst/>
          </a:prstGeom>
          <a:noFill/>
        </p:spPr>
        <p:txBody>
          <a:bodyPr wrap="none" rtlCol="0">
            <a:spAutoFit/>
          </a:bodyPr>
          <a:lstStyle/>
          <a:p>
            <a:r>
              <a:rPr lang="sr-Cyrl-RS" sz="3200" dirty="0" smtClean="0">
                <a:latin typeface="Arial" pitchFamily="34" charset="0"/>
                <a:cs typeface="Arial" pitchFamily="34" charset="0"/>
              </a:rPr>
              <a:t>Интрацелуларни калцијум</a:t>
            </a:r>
            <a:endParaRPr lang="sr-Latn-RS" sz="3200" dirty="0">
              <a:latin typeface="Arial" pitchFamily="34" charset="0"/>
              <a:cs typeface="Arial" pitchFamily="34" charset="0"/>
            </a:endParaRPr>
          </a:p>
        </p:txBody>
      </p:sp>
    </p:spTree>
    <p:extLst>
      <p:ext uri="{BB962C8B-B14F-4D97-AF65-F5344CB8AC3E}">
        <p14:creationId xmlns:p14="http://schemas.microsoft.com/office/powerpoint/2010/main" val="54292407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1"/>
            <a:ext cx="8839200" cy="6553200"/>
          </a:xfrm>
        </p:spPr>
        <p:txBody>
          <a:bodyPr>
            <a:normAutofit fontScale="92500" lnSpcReduction="10000"/>
          </a:bodyPr>
          <a:lstStyle/>
          <a:p>
            <a:r>
              <a:rPr lang="sr-Cyrl-RS" dirty="0">
                <a:effectLst/>
                <a:latin typeface="Arial" pitchFamily="34" charset="0"/>
                <a:cs typeface="Arial" pitchFamily="34" charset="0"/>
              </a:rPr>
              <a:t>Недостатак </a:t>
            </a:r>
            <a:r>
              <a:rPr lang="sr-Cyrl-RS" dirty="0" smtClean="0">
                <a:effectLst/>
                <a:latin typeface="Arial" pitchFamily="34" charset="0"/>
                <a:cs typeface="Arial" pitchFamily="34" charset="0"/>
              </a:rPr>
              <a:t>магнезијума </a:t>
            </a:r>
            <a:r>
              <a:rPr lang="sr-Cyrl-RS" dirty="0">
                <a:effectLst/>
                <a:latin typeface="Arial" pitchFamily="34" charset="0"/>
                <a:cs typeface="Arial" pitchFamily="34" charset="0"/>
              </a:rPr>
              <a:t>може </a:t>
            </a:r>
            <a:r>
              <a:rPr lang="sr-Cyrl-RS" dirty="0" smtClean="0">
                <a:effectLst/>
                <a:latin typeface="Arial" pitchFamily="34" charset="0"/>
                <a:cs typeface="Arial" pitchFamily="34" charset="0"/>
              </a:rPr>
              <a:t>произаћи из </a:t>
            </a:r>
            <a:r>
              <a:rPr lang="sr-Cyrl-RS" dirty="0">
                <a:effectLst/>
                <a:latin typeface="Arial" pitchFamily="34" charset="0"/>
                <a:cs typeface="Arial" pitchFamily="34" charset="0"/>
              </a:rPr>
              <a:t>смањеног  уноса </a:t>
            </a:r>
            <a:r>
              <a:rPr lang="sr-Cyrl-RS" dirty="0" smtClean="0">
                <a:effectLst/>
                <a:latin typeface="Arial" pitchFamily="34" charset="0"/>
                <a:cs typeface="Arial" pitchFamily="34" charset="0"/>
              </a:rPr>
              <a:t>узрокованог  </a:t>
            </a:r>
            <a:r>
              <a:rPr lang="sr-Cyrl-RS" dirty="0">
                <a:effectLst/>
                <a:latin typeface="Arial" pitchFamily="34" charset="0"/>
                <a:cs typeface="Arial" pitchFamily="34" charset="0"/>
              </a:rPr>
              <a:t>лошом прехраном </a:t>
            </a:r>
            <a:r>
              <a:rPr lang="sr-Cyrl-RS" dirty="0" smtClean="0">
                <a:effectLst/>
                <a:latin typeface="Arial" pitchFamily="34" charset="0"/>
                <a:cs typeface="Arial" pitchFamily="34" charset="0"/>
              </a:rPr>
              <a:t>или парентералним  инфузијама без </a:t>
            </a:r>
            <a:r>
              <a:rPr lang="sr-Cyrl-RS" dirty="0">
                <a:effectLst/>
                <a:latin typeface="Arial" pitchFamily="34" charset="0"/>
                <a:cs typeface="Arial" pitchFamily="34" charset="0"/>
              </a:rPr>
              <a:t>магнезијума, </a:t>
            </a:r>
            <a:r>
              <a:rPr lang="sr-Cyrl-RS" dirty="0" smtClean="0">
                <a:effectLst/>
                <a:latin typeface="Arial" pitchFamily="34" charset="0"/>
                <a:cs typeface="Arial" pitchFamily="34" charset="0"/>
              </a:rPr>
              <a:t>од  смањене апсорпције </a:t>
            </a:r>
            <a:r>
              <a:rPr lang="sr-Cyrl-RS" dirty="0">
                <a:effectLst/>
                <a:latin typeface="Arial" pitchFamily="34" charset="0"/>
                <a:cs typeface="Arial" pitchFamily="34" charset="0"/>
              </a:rPr>
              <a:t>и повећаног гастроинтестиналног губитка, као што су хронични </a:t>
            </a:r>
            <a:r>
              <a:rPr lang="sr-Cyrl-RS" dirty="0" smtClean="0">
                <a:effectLst/>
                <a:latin typeface="Arial" pitchFamily="34" charset="0"/>
                <a:cs typeface="Arial" pitchFamily="34" charset="0"/>
              </a:rPr>
              <a:t>пролив, малапсорпција  </a:t>
            </a:r>
            <a:r>
              <a:rPr lang="sr-Cyrl-RS" dirty="0">
                <a:effectLst/>
                <a:latin typeface="Arial" pitchFamily="34" charset="0"/>
                <a:cs typeface="Arial" pitchFamily="34" charset="0"/>
              </a:rPr>
              <a:t>или ресекција </a:t>
            </a:r>
            <a:r>
              <a:rPr lang="sr-Cyrl-RS" dirty="0" smtClean="0">
                <a:effectLst/>
                <a:latin typeface="Arial" pitchFamily="34" charset="0"/>
                <a:cs typeface="Arial" pitchFamily="34" charset="0"/>
              </a:rPr>
              <a:t>црева.</a:t>
            </a:r>
          </a:p>
          <a:p>
            <a:r>
              <a:rPr lang="sr-Cyrl-RS" dirty="0" smtClean="0">
                <a:effectLst/>
                <a:latin typeface="Arial" pitchFamily="34" charset="0"/>
                <a:cs typeface="Arial" pitchFamily="34" charset="0"/>
              </a:rPr>
              <a:t>Недостаци се такође </a:t>
            </a:r>
            <a:r>
              <a:rPr lang="sr-Cyrl-RS" dirty="0">
                <a:effectLst/>
                <a:latin typeface="Arial" pitchFamily="34" charset="0"/>
                <a:cs typeface="Arial" pitchFamily="34" charset="0"/>
              </a:rPr>
              <a:t>могу </a:t>
            </a:r>
            <a:r>
              <a:rPr lang="sr-Cyrl-RS" dirty="0" smtClean="0">
                <a:effectLst/>
                <a:latin typeface="Arial" pitchFamily="34" charset="0"/>
                <a:cs typeface="Arial" pitchFamily="34" charset="0"/>
              </a:rPr>
              <a:t>подстакнути </a:t>
            </a:r>
            <a:r>
              <a:rPr lang="sr-Cyrl-RS" dirty="0">
                <a:effectLst/>
                <a:latin typeface="Arial" pitchFamily="34" charset="0"/>
                <a:cs typeface="Arial" pitchFamily="34" charset="0"/>
              </a:rPr>
              <a:t>повећаним излучивањем магнезијума у неким медицинским условима као што су шећерна болест, бубрежни тубуларни поремећаји, хиперкалцемија, хипертиреоза или </a:t>
            </a:r>
            <a:r>
              <a:rPr lang="sr-Cyrl-RS" dirty="0" smtClean="0">
                <a:effectLst/>
                <a:latin typeface="Arial" pitchFamily="34" charset="0"/>
                <a:cs typeface="Arial" pitchFamily="34" charset="0"/>
              </a:rPr>
              <a:t>алдостеронизам,</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током прекомерног </a:t>
            </a:r>
            <a:r>
              <a:rPr lang="sr-Cyrl-RS" dirty="0">
                <a:effectLst/>
                <a:latin typeface="Arial" pitchFamily="34" charset="0"/>
                <a:cs typeface="Arial" pitchFamily="34" charset="0"/>
              </a:rPr>
              <a:t>дојења или </a:t>
            </a:r>
            <a:r>
              <a:rPr lang="sr-Cyrl-RS" dirty="0" smtClean="0">
                <a:effectLst/>
                <a:latin typeface="Arial" pitchFamily="34" charset="0"/>
                <a:cs typeface="Arial" pitchFamily="34" charset="0"/>
              </a:rPr>
              <a:t>употребе </a:t>
            </a:r>
            <a:r>
              <a:rPr lang="sr-Cyrl-RS" dirty="0">
                <a:effectLst/>
                <a:latin typeface="Arial" pitchFamily="34" charset="0"/>
                <a:cs typeface="Arial" pitchFamily="34" charset="0"/>
              </a:rPr>
              <a:t>диуретика. </a:t>
            </a:r>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Компаративна </a:t>
            </a:r>
            <a:r>
              <a:rPr lang="sr-Cyrl-RS" dirty="0">
                <a:effectLst/>
                <a:latin typeface="Arial" pitchFamily="34" charset="0"/>
                <a:cs typeface="Arial" pitchFamily="34" charset="0"/>
              </a:rPr>
              <a:t>редистрибуција магнезијума </a:t>
            </a:r>
            <a:r>
              <a:rPr lang="sr-Cyrl-RS" dirty="0" smtClean="0">
                <a:effectLst/>
                <a:latin typeface="Arial" pitchFamily="34" charset="0"/>
                <a:cs typeface="Arial" pitchFamily="34" charset="0"/>
              </a:rPr>
              <a:t>код болести као</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што је </a:t>
            </a:r>
            <a:r>
              <a:rPr lang="sr-Cyrl-RS" dirty="0">
                <a:effectLst/>
                <a:latin typeface="Arial" pitchFamily="34" charset="0"/>
                <a:cs typeface="Arial" pitchFamily="34" charset="0"/>
              </a:rPr>
              <a:t>акутни </a:t>
            </a:r>
            <a:r>
              <a:rPr lang="sr-Cyrl-RS" dirty="0" smtClean="0">
                <a:effectLst/>
                <a:latin typeface="Arial" pitchFamily="34" charset="0"/>
                <a:cs typeface="Arial" pitchFamily="34" charset="0"/>
              </a:rPr>
              <a:t>панкреатитис може бити </a:t>
            </a:r>
            <a:r>
              <a:rPr lang="sr-Cyrl-RS" dirty="0">
                <a:effectLst/>
                <a:latin typeface="Arial" pitchFamily="34" charset="0"/>
                <a:cs typeface="Arial" pitchFamily="34" charset="0"/>
              </a:rPr>
              <a:t>узрок </a:t>
            </a:r>
            <a:r>
              <a:rPr lang="sr-Cyrl-RS" dirty="0" smtClean="0">
                <a:effectLst/>
                <a:latin typeface="Arial" pitchFamily="34" charset="0"/>
                <a:cs typeface="Arial" pitchFamily="34" charset="0"/>
              </a:rPr>
              <a:t> </a:t>
            </a:r>
            <a:r>
              <a:rPr lang="sr-Cyrl-RS" dirty="0">
                <a:effectLst/>
                <a:latin typeface="Arial" pitchFamily="34" charset="0"/>
                <a:cs typeface="Arial" pitchFamily="34" charset="0"/>
              </a:rPr>
              <a:t>акутне </a:t>
            </a:r>
            <a:r>
              <a:rPr lang="sr-Cyrl-RS" dirty="0" smtClean="0">
                <a:effectLst/>
                <a:latin typeface="Arial" pitchFamily="34" charset="0"/>
                <a:cs typeface="Arial" pitchFamily="34" charset="0"/>
              </a:rPr>
              <a:t>хипомагнезиемије.</a:t>
            </a:r>
          </a:p>
          <a:p>
            <a:pPr marL="18288" indent="0">
              <a:buNone/>
            </a:pP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Постоји и неколико наследних облика </a:t>
            </a:r>
            <a:r>
              <a:rPr lang="sr-Cyrl-RS" dirty="0">
                <a:effectLst/>
                <a:latin typeface="Arial" pitchFamily="34" charset="0"/>
                <a:cs typeface="Arial" pitchFamily="34" charset="0"/>
              </a:rPr>
              <a:t>бубрежне </a:t>
            </a:r>
            <a:r>
              <a:rPr lang="sr-Cyrl-RS" dirty="0" smtClean="0">
                <a:effectLst/>
                <a:latin typeface="Arial" pitchFamily="34" charset="0"/>
                <a:cs typeface="Arial" pitchFamily="34" charset="0"/>
              </a:rPr>
              <a:t>хипомагнезиемије -  Гителманов </a:t>
            </a:r>
            <a:r>
              <a:rPr lang="sr-Cyrl-RS" dirty="0">
                <a:effectLst/>
                <a:latin typeface="Arial" pitchFamily="34" charset="0"/>
                <a:cs typeface="Arial" pitchFamily="34" charset="0"/>
              </a:rPr>
              <a:t>и Бартеров синдром. </a:t>
            </a:r>
            <a:endParaRPr lang="sr-Cyrl-RS" dirty="0" smtClean="0">
              <a:effectLst/>
              <a:latin typeface="Arial" pitchFamily="34" charset="0"/>
              <a:cs typeface="Arial" pitchFamily="34" charset="0"/>
            </a:endParaRPr>
          </a:p>
          <a:p>
            <a:r>
              <a:rPr lang="sr-Cyrl-RS" dirty="0" smtClean="0">
                <a:effectLst/>
                <a:latin typeface="Arial" pitchFamily="34" charset="0"/>
                <a:cs typeface="Arial" pitchFamily="34" charset="0"/>
              </a:rPr>
              <a:t>Примарни дефект </a:t>
            </a:r>
            <a:r>
              <a:rPr lang="sr-Cyrl-RS" dirty="0">
                <a:effectLst/>
                <a:latin typeface="Arial" pitchFamily="34" charset="0"/>
                <a:cs typeface="Arial" pitchFamily="34" charset="0"/>
              </a:rPr>
              <a:t>код </a:t>
            </a:r>
            <a:r>
              <a:rPr lang="sr-Cyrl-RS" dirty="0" smtClean="0">
                <a:effectLst/>
                <a:latin typeface="Arial" pitchFamily="34" charset="0"/>
                <a:cs typeface="Arial" pitchFamily="34" charset="0"/>
              </a:rPr>
              <a:t>Гителмановог синдрома јесте мутација у </a:t>
            </a:r>
            <a:r>
              <a:rPr lang="en-US" dirty="0" smtClean="0">
                <a:effectLst/>
                <a:latin typeface="Arial" pitchFamily="34" charset="0"/>
                <a:cs typeface="Arial" pitchFamily="34" charset="0"/>
              </a:rPr>
              <a:t>N</a:t>
            </a:r>
            <a:r>
              <a:rPr lang="sr-Cyrl-RS" dirty="0" smtClean="0">
                <a:effectLst/>
                <a:latin typeface="Arial" pitchFamily="34" charset="0"/>
                <a:cs typeface="Arial" pitchFamily="34" charset="0"/>
              </a:rPr>
              <a:t>а-</a:t>
            </a:r>
            <a:r>
              <a:rPr lang="en-US" dirty="0" err="1" smtClean="0">
                <a:effectLst/>
                <a:latin typeface="Arial" pitchFamily="34" charset="0"/>
                <a:cs typeface="Arial" pitchFamily="34" charset="0"/>
              </a:rPr>
              <a:t>Cl</a:t>
            </a:r>
            <a:r>
              <a:rPr lang="sr-Cyrl-RS" dirty="0" smtClean="0">
                <a:effectLst/>
                <a:latin typeface="Arial" pitchFamily="34" charset="0"/>
                <a:cs typeface="Arial" pitchFamily="34" charset="0"/>
              </a:rPr>
              <a:t> </a:t>
            </a:r>
            <a:r>
              <a:rPr lang="sr-Cyrl-RS" dirty="0">
                <a:effectLst/>
                <a:latin typeface="Arial" pitchFamily="34" charset="0"/>
                <a:cs typeface="Arial" pitchFamily="34" charset="0"/>
              </a:rPr>
              <a:t>котранспортеру </a:t>
            </a:r>
            <a:r>
              <a:rPr lang="sr-Cyrl-RS" dirty="0" smtClean="0">
                <a:effectLst/>
                <a:latin typeface="Arial" pitchFamily="34" charset="0"/>
                <a:cs typeface="Arial" pitchFamily="34" charset="0"/>
              </a:rPr>
              <a:t>дисталног </a:t>
            </a:r>
            <a:r>
              <a:rPr lang="sr-Cyrl-RS" dirty="0">
                <a:effectLst/>
                <a:latin typeface="Arial" pitchFamily="34" charset="0"/>
                <a:cs typeface="Arial" pitchFamily="34" charset="0"/>
              </a:rPr>
              <a:t>каналића нефрона. Карактерише га </a:t>
            </a:r>
            <a:r>
              <a:rPr lang="sr-Cyrl-RS" dirty="0" smtClean="0">
                <a:effectLst/>
                <a:latin typeface="Arial" pitchFamily="34" charset="0"/>
                <a:cs typeface="Arial" pitchFamily="34" charset="0"/>
              </a:rPr>
              <a:t>претерани </a:t>
            </a:r>
            <a:r>
              <a:rPr lang="sr-Cyrl-RS" dirty="0">
                <a:effectLst/>
                <a:latin typeface="Arial" pitchFamily="34" charset="0"/>
                <a:cs typeface="Arial" pitchFamily="34" charset="0"/>
              </a:rPr>
              <a:t>губитак калијума и магнезијума путем мокраће, </a:t>
            </a:r>
            <a:r>
              <a:rPr lang="sr-Cyrl-RS" dirty="0" smtClean="0">
                <a:effectLst/>
                <a:latin typeface="Arial" pitchFamily="34" charset="0"/>
                <a:cs typeface="Arial" pitchFamily="34" charset="0"/>
              </a:rPr>
              <a:t>уз последичну хипокалијемију </a:t>
            </a:r>
            <a:r>
              <a:rPr lang="sr-Cyrl-RS" dirty="0">
                <a:effectLst/>
                <a:latin typeface="Arial" pitchFamily="34" charset="0"/>
                <a:cs typeface="Arial" pitchFamily="34" charset="0"/>
              </a:rPr>
              <a:t>и </a:t>
            </a:r>
            <a:r>
              <a:rPr lang="sr-Cyrl-RS" dirty="0" smtClean="0">
                <a:effectLst/>
                <a:latin typeface="Arial" pitchFamily="34" charset="0"/>
                <a:cs typeface="Arial" pitchFamily="34" charset="0"/>
              </a:rPr>
              <a:t>хипомагнезиемију.</a:t>
            </a:r>
          </a:p>
          <a:p>
            <a:r>
              <a:rPr lang="sr-Cyrl-RS" dirty="0" smtClean="0">
                <a:effectLst/>
                <a:latin typeface="Arial" pitchFamily="34" charset="0"/>
                <a:cs typeface="Arial" pitchFamily="34" charset="0"/>
              </a:rPr>
              <a:t>Од пет варијанти Бартеровог синдрома</a:t>
            </a:r>
            <a:r>
              <a:rPr lang="sr-Cyrl-RS" dirty="0">
                <a:effectLst/>
                <a:latin typeface="Arial" pitchFamily="34" charset="0"/>
                <a:cs typeface="Arial" pitchFamily="34" charset="0"/>
              </a:rPr>
              <a:t>, </a:t>
            </a:r>
            <a:r>
              <a:rPr lang="sr-Cyrl-RS" dirty="0" smtClean="0">
                <a:effectLst/>
                <a:latin typeface="Arial" pitchFamily="34" charset="0"/>
                <a:cs typeface="Arial" pitchFamily="34" charset="0"/>
              </a:rPr>
              <a:t>само класични Бартеров  синдром </a:t>
            </a:r>
            <a:r>
              <a:rPr lang="sr-Cyrl-RS" dirty="0">
                <a:effectLst/>
                <a:latin typeface="Arial" pitchFamily="34" charset="0"/>
                <a:cs typeface="Arial" pitchFamily="34" charset="0"/>
              </a:rPr>
              <a:t>или </a:t>
            </a:r>
            <a:r>
              <a:rPr lang="sr-Cyrl-RS" dirty="0" smtClean="0">
                <a:effectLst/>
                <a:latin typeface="Arial" pitchFamily="34" charset="0"/>
                <a:cs typeface="Arial" pitchFamily="34" charset="0"/>
              </a:rPr>
              <a:t>тип </a:t>
            </a:r>
            <a:r>
              <a:rPr lang="en-US" dirty="0" smtClean="0">
                <a:effectLst/>
                <a:latin typeface="Arial" pitchFamily="34" charset="0"/>
                <a:cs typeface="Arial" pitchFamily="34" charset="0"/>
              </a:rPr>
              <a:t>III</a:t>
            </a:r>
            <a:r>
              <a:rPr lang="sr-Cyrl-RS" dirty="0">
                <a:effectLst/>
                <a:latin typeface="Arial" pitchFamily="34" charset="0"/>
                <a:cs typeface="Arial" pitchFamily="34" charset="0"/>
              </a:rPr>
              <a:t> </a:t>
            </a:r>
            <a:r>
              <a:rPr lang="sr-Cyrl-RS" dirty="0" smtClean="0">
                <a:effectLst/>
                <a:latin typeface="Arial" pitchFamily="34" charset="0"/>
                <a:cs typeface="Arial" pitchFamily="34" charset="0"/>
              </a:rPr>
              <a:t>повезан је </a:t>
            </a:r>
            <a:r>
              <a:rPr lang="sr-Cyrl-RS" dirty="0">
                <a:effectLst/>
                <a:latin typeface="Arial" pitchFamily="34" charset="0"/>
                <a:cs typeface="Arial" pitchFamily="34" charset="0"/>
              </a:rPr>
              <a:t>с </a:t>
            </a:r>
            <a:r>
              <a:rPr lang="sr-Cyrl-RS" dirty="0" smtClean="0">
                <a:effectLst/>
                <a:latin typeface="Arial" pitchFamily="34" charset="0"/>
                <a:cs typeface="Arial" pitchFamily="34" charset="0"/>
              </a:rPr>
              <a:t>хипомагнеземијом.</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Ради се о наследној  </a:t>
            </a:r>
            <a:r>
              <a:rPr lang="sr-Cyrl-RS" dirty="0">
                <a:effectLst/>
                <a:latin typeface="Arial" pitchFamily="34" charset="0"/>
                <a:cs typeface="Arial" pitchFamily="34" charset="0"/>
              </a:rPr>
              <a:t>аутосомно-рецесивној  болести, </a:t>
            </a:r>
            <a:r>
              <a:rPr lang="sr-Cyrl-RS" dirty="0" smtClean="0">
                <a:effectLst/>
                <a:latin typeface="Arial" pitchFamily="34" charset="0"/>
                <a:cs typeface="Arial" pitchFamily="34" charset="0"/>
              </a:rPr>
              <a:t>где </a:t>
            </a:r>
            <a:r>
              <a:rPr lang="sr-Cyrl-RS" dirty="0">
                <a:effectLst/>
                <a:latin typeface="Arial" pitchFamily="34" charset="0"/>
                <a:cs typeface="Arial" pitchFamily="34" charset="0"/>
              </a:rPr>
              <a:t>се поремећај огледа на нивоу дебелог </a:t>
            </a:r>
            <a:r>
              <a:rPr lang="sr-Cyrl-RS" dirty="0" smtClean="0">
                <a:effectLst/>
                <a:latin typeface="Arial" pitchFamily="34" charset="0"/>
                <a:cs typeface="Arial" pitchFamily="34" charset="0"/>
              </a:rPr>
              <a:t>дела </a:t>
            </a:r>
            <a:r>
              <a:rPr lang="sr-Cyrl-RS" dirty="0">
                <a:effectLst/>
                <a:latin typeface="Arial" pitchFamily="34" charset="0"/>
                <a:cs typeface="Arial" pitchFamily="34" charset="0"/>
              </a:rPr>
              <a:t>узлазног крака Хенлеове петље. </a:t>
            </a:r>
            <a:r>
              <a:rPr lang="sr-Cyrl-RS" dirty="0" smtClean="0">
                <a:effectLst/>
                <a:latin typeface="Arial" pitchFamily="34" charset="0"/>
                <a:cs typeface="Arial" pitchFamily="34" charset="0"/>
              </a:rPr>
              <a:t>Посебно </a:t>
            </a:r>
            <a:r>
              <a:rPr lang="sr-Cyrl-RS" dirty="0">
                <a:effectLst/>
                <a:latin typeface="Arial" pitchFamily="34" charset="0"/>
                <a:cs typeface="Arial" pitchFamily="34" charset="0"/>
              </a:rPr>
              <a:t>дејство на  </a:t>
            </a:r>
            <a:r>
              <a:rPr lang="sr-Cyrl-RS" dirty="0" smtClean="0">
                <a:effectLst/>
                <a:latin typeface="Arial" pitchFamily="34" charset="0"/>
                <a:cs typeface="Arial" pitchFamily="34" charset="0"/>
              </a:rPr>
              <a:t>губитак магнезијума </a:t>
            </a:r>
            <a:r>
              <a:rPr lang="sr-Cyrl-RS" dirty="0">
                <a:effectLst/>
                <a:latin typeface="Arial" pitchFamily="34" charset="0"/>
                <a:cs typeface="Arial" pitchFamily="34" charset="0"/>
              </a:rPr>
              <a:t>и </a:t>
            </a:r>
            <a:r>
              <a:rPr lang="sr-Cyrl-RS" dirty="0" smtClean="0">
                <a:effectLst/>
                <a:latin typeface="Arial" pitchFamily="34" charset="0"/>
                <a:cs typeface="Arial" pitchFamily="34" charset="0"/>
              </a:rPr>
              <a:t>појаву хипомагнеземије </a:t>
            </a:r>
            <a:r>
              <a:rPr lang="sr-Cyrl-RS" dirty="0">
                <a:effectLst/>
                <a:latin typeface="Arial" pitchFamily="34" charset="0"/>
                <a:cs typeface="Arial" pitchFamily="34" charset="0"/>
              </a:rPr>
              <a:t>могу </a:t>
            </a:r>
            <a:r>
              <a:rPr lang="sr-Cyrl-RS" dirty="0" smtClean="0">
                <a:effectLst/>
                <a:latin typeface="Arial" pitchFamily="34" charset="0"/>
                <a:cs typeface="Arial" pitchFamily="34" charset="0"/>
              </a:rPr>
              <a:t>имати </a:t>
            </a:r>
            <a:r>
              <a:rPr lang="sr-Cyrl-RS" dirty="0">
                <a:effectLst/>
                <a:latin typeface="Arial" pitchFamily="34" charset="0"/>
                <a:cs typeface="Arial" pitchFamily="34" charset="0"/>
              </a:rPr>
              <a:t>разни лекови, укључујући антибиотике, хемотерапијске </a:t>
            </a:r>
            <a:r>
              <a:rPr lang="sr-Cyrl-RS" dirty="0" smtClean="0">
                <a:effectLst/>
                <a:latin typeface="Arial" pitchFamily="34" charset="0"/>
                <a:cs typeface="Arial" pitchFamily="34" charset="0"/>
              </a:rPr>
              <a:t>агенсе, диуретике и инхибиторе </a:t>
            </a:r>
            <a:r>
              <a:rPr lang="sr-Cyrl-RS" dirty="0">
                <a:effectLst/>
                <a:latin typeface="Arial" pitchFamily="34" charset="0"/>
                <a:cs typeface="Arial" pitchFamily="34" charset="0"/>
              </a:rPr>
              <a:t>протонске </a:t>
            </a:r>
            <a:r>
              <a:rPr lang="sr-Cyrl-RS" dirty="0" smtClean="0">
                <a:effectLst/>
                <a:latin typeface="Arial" pitchFamily="34" charset="0"/>
                <a:cs typeface="Arial" pitchFamily="34" charset="0"/>
              </a:rPr>
              <a:t>пумпе. </a:t>
            </a:r>
            <a:endParaRPr lang="sr-Latn-RS" dirty="0">
              <a:effectLst/>
              <a:latin typeface="Arial" pitchFamily="34" charset="0"/>
              <a:cs typeface="Arial" pitchFamily="34" charset="0"/>
            </a:endParaRPr>
          </a:p>
        </p:txBody>
      </p:sp>
    </p:spTree>
    <p:extLst>
      <p:ext uri="{BB962C8B-B14F-4D97-AF65-F5344CB8AC3E}">
        <p14:creationId xmlns:p14="http://schemas.microsoft.com/office/powerpoint/2010/main" val="426306087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914400"/>
            <a:ext cx="9144000" cy="5943600"/>
          </a:xfrm>
        </p:spPr>
        <p:txBody>
          <a:bodyPr>
            <a:normAutofit fontScale="77500" lnSpcReduction="20000"/>
          </a:bodyPr>
          <a:lstStyle/>
          <a:p>
            <a:r>
              <a:rPr lang="sr-Cyrl-RS" dirty="0" smtClean="0">
                <a:effectLst/>
                <a:latin typeface="Arial" pitchFamily="34" charset="0"/>
                <a:cs typeface="Arial" pitchFamily="34" charset="0"/>
              </a:rPr>
              <a:t>Концентрација М</a:t>
            </a:r>
            <a:r>
              <a:rPr lang="en-US" dirty="0" smtClean="0">
                <a:effectLst/>
                <a:latin typeface="Arial" pitchFamily="34" charset="0"/>
                <a:cs typeface="Arial" pitchFamily="34" charset="0"/>
              </a:rPr>
              <a:t>g</a:t>
            </a:r>
            <a:r>
              <a:rPr lang="sr-Cyrl-RS" dirty="0" smtClean="0">
                <a:effectLst/>
                <a:latin typeface="Arial" pitchFamily="34" charset="0"/>
                <a:cs typeface="Arial" pitchFamily="34" charset="0"/>
              </a:rPr>
              <a:t> у плазми је &gt;1,05 </a:t>
            </a:r>
            <a:r>
              <a:rPr lang="en-US" dirty="0" err="1" smtClean="0">
                <a:effectLst/>
                <a:latin typeface="Arial" pitchFamily="34" charset="0"/>
                <a:cs typeface="Arial" pitchFamily="34" charset="0"/>
              </a:rPr>
              <a:t>mmol</a:t>
            </a:r>
            <a:r>
              <a:rPr lang="sr-Cyrl-RS" dirty="0" smtClean="0">
                <a:effectLst/>
                <a:latin typeface="Arial" pitchFamily="34" charset="0"/>
                <a:cs typeface="Arial" pitchFamily="34" charset="0"/>
              </a:rPr>
              <a:t>/</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 (&gt;2,1 </a:t>
            </a:r>
            <a:r>
              <a:rPr lang="en-US" dirty="0" smtClean="0">
                <a:effectLst/>
                <a:latin typeface="Arial" pitchFamily="34" charset="0"/>
                <a:cs typeface="Arial" pitchFamily="34" charset="0"/>
              </a:rPr>
              <a:t>m</a:t>
            </a:r>
            <a:r>
              <a:rPr lang="sr-Cyrl-RS" dirty="0" smtClean="0">
                <a:effectLst/>
                <a:latin typeface="Arial" pitchFamily="34" charset="0"/>
                <a:cs typeface="Arial" pitchFamily="34" charset="0"/>
              </a:rPr>
              <a:t>Е</a:t>
            </a:r>
            <a:r>
              <a:rPr lang="en-US" dirty="0" smtClean="0">
                <a:effectLst/>
                <a:latin typeface="Arial" pitchFamily="34" charset="0"/>
                <a:cs typeface="Arial" pitchFamily="34" charset="0"/>
              </a:rPr>
              <a:t>q/L</a:t>
            </a:r>
            <a:r>
              <a:rPr lang="sr-Cyrl-RS" dirty="0" smtClean="0">
                <a:effectLst/>
                <a:latin typeface="Arial" pitchFamily="34" charset="0"/>
                <a:cs typeface="Arial" pitchFamily="34" charset="0"/>
              </a:rPr>
              <a:t>), а главни узрок је инсуфицијенција  бубрега. Јављају се хипотензија, депресија дисања и срчани застој. Дијагнозу потврђује серумска концентрација М</a:t>
            </a:r>
            <a:r>
              <a:rPr lang="en-US" dirty="0" smtClean="0">
                <a:effectLst/>
                <a:latin typeface="Arial" pitchFamily="34" charset="0"/>
                <a:cs typeface="Arial" pitchFamily="34" charset="0"/>
              </a:rPr>
              <a:t>g</a:t>
            </a:r>
            <a:r>
              <a:rPr lang="sr-Cyrl-RS" dirty="0" smtClean="0">
                <a:effectLst/>
                <a:latin typeface="Arial" pitchFamily="34" charset="0"/>
                <a:cs typeface="Arial" pitchFamily="34" charset="0"/>
              </a:rPr>
              <a:t>. </a:t>
            </a:r>
          </a:p>
          <a:p>
            <a:r>
              <a:rPr lang="sr-Cyrl-RS" dirty="0" smtClean="0">
                <a:effectLst/>
                <a:latin typeface="Arial" pitchFamily="34" charset="0"/>
                <a:cs typeface="Arial" pitchFamily="34" charset="0"/>
              </a:rPr>
              <a:t>Лечи се ИВ давањем </a:t>
            </a:r>
            <a:r>
              <a:rPr lang="en-US" dirty="0" smtClean="0">
                <a:effectLst/>
                <a:latin typeface="Arial" pitchFamily="34" charset="0"/>
                <a:cs typeface="Arial" pitchFamily="34" charset="0"/>
              </a:rPr>
              <a:t>C</a:t>
            </a:r>
            <a:r>
              <a:rPr lang="sr-Cyrl-RS" dirty="0" smtClean="0">
                <a:effectLst/>
                <a:latin typeface="Arial" pitchFamily="34" charset="0"/>
                <a:cs typeface="Arial" pitchFamily="34" charset="0"/>
              </a:rPr>
              <a:t>а глуконата, понекад и фуросемида; у тешким случајевима корисна је хемодијализа.</a:t>
            </a:r>
          </a:p>
          <a:p>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Како </a:t>
            </a:r>
            <a:r>
              <a:rPr lang="sr-Cyrl-RS" dirty="0">
                <a:effectLst/>
                <a:latin typeface="Arial" pitchFamily="34" charset="0"/>
                <a:cs typeface="Arial" pitchFamily="34" charset="0"/>
              </a:rPr>
              <a:t>бубрези играју кључну улогу у хомеостази магнезијума, у напредној хроничној бубрежној болести, компензациони механизми постају неадекватни и може се</a:t>
            </a:r>
            <a:r>
              <a:rPr lang="en-US" dirty="0">
                <a:effectLst/>
                <a:latin typeface="Arial" pitchFamily="34" charset="0"/>
                <a:cs typeface="Arial" pitchFamily="34" charset="0"/>
              </a:rPr>
              <a:t> </a:t>
            </a:r>
            <a:r>
              <a:rPr lang="sr-Cyrl-RS" dirty="0">
                <a:effectLst/>
                <a:latin typeface="Arial" pitchFamily="34" charset="0"/>
                <a:cs typeface="Arial" pitchFamily="34" charset="0"/>
              </a:rPr>
              <a:t>развити хипермагнеземија</a:t>
            </a:r>
            <a:r>
              <a:rPr lang="sr-Cyrl-RS" dirty="0" smtClean="0">
                <a:effectLst/>
                <a:latin typeface="Arial" pitchFamily="34" charset="0"/>
                <a:cs typeface="Arial" pitchFamily="34" charset="0"/>
              </a:rPr>
              <a:t>.</a:t>
            </a:r>
          </a:p>
          <a:p>
            <a:pPr marL="18288" indent="0">
              <a:buNone/>
            </a:pPr>
            <a:endParaRPr lang="sr-Cyrl-RS" dirty="0">
              <a:effectLst/>
              <a:latin typeface="Arial" pitchFamily="34" charset="0"/>
              <a:cs typeface="Arial" pitchFamily="34" charset="0"/>
            </a:endParaRPr>
          </a:p>
          <a:p>
            <a:pPr marL="18288" indent="0">
              <a:buNone/>
            </a:pPr>
            <a:r>
              <a:rPr lang="sr-Cyrl-RS" dirty="0">
                <a:effectLst/>
                <a:latin typeface="Arial" pitchFamily="34" charset="0"/>
                <a:cs typeface="Arial" pitchFamily="34" charset="0"/>
              </a:rPr>
              <a:t>Симптоматска хипермагнеземија</a:t>
            </a:r>
            <a:r>
              <a:rPr lang="en-US" dirty="0">
                <a:effectLst/>
                <a:latin typeface="Arial" pitchFamily="34" charset="0"/>
                <a:cs typeface="Arial" pitchFamily="34" charset="0"/>
              </a:rPr>
              <a:t> </a:t>
            </a:r>
            <a:r>
              <a:rPr lang="sr-Cyrl-RS" dirty="0">
                <a:effectLst/>
                <a:latin typeface="Arial" pitchFamily="34" charset="0"/>
                <a:cs typeface="Arial" pitchFamily="34" charset="0"/>
              </a:rPr>
              <a:t>може бити узрокована</a:t>
            </a:r>
            <a:r>
              <a:rPr lang="en-US" dirty="0">
                <a:effectLst/>
                <a:latin typeface="Arial" pitchFamily="34" charset="0"/>
                <a:cs typeface="Arial" pitchFamily="34" charset="0"/>
              </a:rPr>
              <a:t> </a:t>
            </a:r>
            <a:r>
              <a:rPr lang="sr-Cyrl-RS" dirty="0">
                <a:effectLst/>
                <a:latin typeface="Arial" pitchFamily="34" charset="0"/>
                <a:cs typeface="Arial" pitchFamily="34" charset="0"/>
              </a:rPr>
              <a:t>и</a:t>
            </a:r>
            <a:r>
              <a:rPr lang="en-US" dirty="0">
                <a:effectLst/>
                <a:latin typeface="Arial" pitchFamily="34" charset="0"/>
                <a:cs typeface="Arial" pitchFamily="34" charset="0"/>
              </a:rPr>
              <a:t> </a:t>
            </a:r>
            <a:r>
              <a:rPr lang="sr-Cyrl-RS" dirty="0">
                <a:effectLst/>
                <a:latin typeface="Arial" pitchFamily="34" charset="0"/>
                <a:cs typeface="Arial" pitchFamily="34" charset="0"/>
              </a:rPr>
              <a:t>прекомерном оралном применом магнезијумових</a:t>
            </a:r>
            <a:r>
              <a:rPr lang="en-US" dirty="0">
                <a:effectLst/>
                <a:latin typeface="Arial" pitchFamily="34" charset="0"/>
                <a:cs typeface="Arial" pitchFamily="34" charset="0"/>
              </a:rPr>
              <a:t> </a:t>
            </a:r>
            <a:r>
              <a:rPr lang="sr-Cyrl-RS" dirty="0">
                <a:effectLst/>
                <a:latin typeface="Arial" pitchFamily="34" charset="0"/>
                <a:cs typeface="Arial" pitchFamily="34" charset="0"/>
              </a:rPr>
              <a:t>соли или  лекова који садрже магнезијум, као што су неки лаксативи и  антациди, посебно код</a:t>
            </a:r>
            <a:r>
              <a:rPr lang="en-US" dirty="0">
                <a:effectLst/>
                <a:latin typeface="Arial" pitchFamily="34" charset="0"/>
                <a:cs typeface="Arial" pitchFamily="34" charset="0"/>
              </a:rPr>
              <a:t> </a:t>
            </a:r>
            <a:r>
              <a:rPr lang="sr-Cyrl-RS" dirty="0">
                <a:effectLst/>
                <a:latin typeface="Arial" pitchFamily="34" charset="0"/>
                <a:cs typeface="Arial" pitchFamily="34" charset="0"/>
              </a:rPr>
              <a:t>старијих особа код којих бубрежна функција пада</a:t>
            </a:r>
            <a:r>
              <a:rPr lang="sr-Cyrl-RS" dirty="0" smtClean="0">
                <a:effectLst/>
                <a:latin typeface="Arial" pitchFamily="34" charset="0"/>
                <a:cs typeface="Arial" pitchFamily="34" charset="0"/>
              </a:rPr>
              <a:t>.</a:t>
            </a:r>
          </a:p>
          <a:p>
            <a:endParaRPr lang="sr-Cyrl-RS" dirty="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 Додатно</a:t>
            </a:r>
            <a:r>
              <a:rPr lang="sr-Cyrl-RS" dirty="0">
                <a:effectLst/>
                <a:latin typeface="Arial" pitchFamily="34" charset="0"/>
                <a:cs typeface="Arial" pitchFamily="34" charset="0"/>
              </a:rPr>
              <a:t>, </a:t>
            </a:r>
            <a:r>
              <a:rPr lang="sr-Cyrl-RS" dirty="0" smtClean="0">
                <a:effectLst/>
                <a:latin typeface="Arial" pitchFamily="34" charset="0"/>
                <a:cs typeface="Arial" pitchFamily="34" charset="0"/>
              </a:rPr>
              <a:t>хипермагнезиемија </a:t>
            </a:r>
            <a:r>
              <a:rPr lang="sr-Cyrl-RS" dirty="0">
                <a:effectLst/>
                <a:latin typeface="Arial" pitchFamily="34" charset="0"/>
                <a:cs typeface="Arial" pitchFamily="34" charset="0"/>
              </a:rPr>
              <a:t>може бити </a:t>
            </a:r>
            <a:r>
              <a:rPr lang="sr-Cyrl-RS" dirty="0" smtClean="0">
                <a:effectLst/>
                <a:latin typeface="Arial" pitchFamily="34" charset="0"/>
                <a:cs typeface="Arial" pitchFamily="34" charset="0"/>
              </a:rPr>
              <a:t>јатрогена, када се </a:t>
            </a:r>
            <a:r>
              <a:rPr lang="sr-Cyrl-RS" dirty="0">
                <a:effectLst/>
                <a:latin typeface="Arial" pitchFamily="34" charset="0"/>
                <a:cs typeface="Arial" pitchFamily="34" charset="0"/>
              </a:rPr>
              <a:t>магнезијумов сулфат даје као инфузија за лечење профилаксе  напада у еклампсији или </a:t>
            </a:r>
            <a:r>
              <a:rPr lang="sr-Cyrl-RS" dirty="0" smtClean="0">
                <a:effectLst/>
                <a:latin typeface="Arial" pitchFamily="34" charset="0"/>
                <a:cs typeface="Arial" pitchFamily="34" charset="0"/>
              </a:rPr>
              <a:t>погрешно у </a:t>
            </a:r>
            <a:r>
              <a:rPr lang="sr-Cyrl-RS" dirty="0">
                <a:effectLst/>
                <a:latin typeface="Arial" pitchFamily="34" charset="0"/>
                <a:cs typeface="Arial" pitchFamily="34" charset="0"/>
              </a:rPr>
              <a:t>високим дозама за на допуну магнезијума</a:t>
            </a:r>
          </a:p>
          <a:p>
            <a:pPr marL="18288" indent="0">
              <a:buNone/>
            </a:pPr>
            <a:endParaRPr lang="sr-Cyrl-R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Клиничка слика и дијагноза</a:t>
            </a:r>
          </a:p>
          <a:p>
            <a:r>
              <a:rPr lang="sr-Cyrl-RS" dirty="0" smtClean="0">
                <a:effectLst/>
                <a:latin typeface="Arial" pitchFamily="34" charset="0"/>
                <a:cs typeface="Arial" pitchFamily="34" charset="0"/>
              </a:rPr>
              <a:t>Уз плазматске концентрације Мг од 2,5 до 5 </a:t>
            </a:r>
            <a:r>
              <a:rPr lang="en-US" dirty="0" err="1" smtClean="0">
                <a:effectLst/>
                <a:latin typeface="Arial" pitchFamily="34" charset="0"/>
                <a:cs typeface="Arial" pitchFamily="34" charset="0"/>
              </a:rPr>
              <a:t>mmol</a:t>
            </a:r>
            <a:r>
              <a:rPr lang="sr-Cyrl-RS" dirty="0" smtClean="0">
                <a:effectLst/>
                <a:latin typeface="Arial" pitchFamily="34" charset="0"/>
                <a:cs typeface="Arial" pitchFamily="34" charset="0"/>
              </a:rPr>
              <a:t>/</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 (5–10 </a:t>
            </a:r>
            <a:r>
              <a:rPr lang="en-US" dirty="0" smtClean="0">
                <a:effectLst/>
                <a:latin typeface="Arial" pitchFamily="34" charset="0"/>
                <a:cs typeface="Arial" pitchFamily="34" charset="0"/>
              </a:rPr>
              <a:t>m</a:t>
            </a:r>
            <a:r>
              <a:rPr lang="sr-Cyrl-RS" dirty="0" smtClean="0">
                <a:effectLst/>
                <a:latin typeface="Arial" pitchFamily="34" charset="0"/>
                <a:cs typeface="Arial" pitchFamily="34" charset="0"/>
              </a:rPr>
              <a:t>Е</a:t>
            </a:r>
            <a:r>
              <a:rPr lang="en-US" dirty="0" smtClean="0">
                <a:effectLst/>
                <a:latin typeface="Arial" pitchFamily="34" charset="0"/>
                <a:cs typeface="Arial" pitchFamily="34" charset="0"/>
              </a:rPr>
              <a:t>q/L</a:t>
            </a:r>
            <a:r>
              <a:rPr lang="sr-Cyrl-RS" dirty="0" smtClean="0">
                <a:effectLst/>
                <a:latin typeface="Arial" pitchFamily="34" charset="0"/>
                <a:cs typeface="Arial" pitchFamily="34" charset="0"/>
              </a:rPr>
              <a:t>) ЕКГ показује продужење </a:t>
            </a:r>
            <a:r>
              <a:rPr lang="en-US" dirty="0" smtClean="0">
                <a:effectLst/>
                <a:latin typeface="Arial" pitchFamily="34" charset="0"/>
                <a:cs typeface="Arial" pitchFamily="34" charset="0"/>
              </a:rPr>
              <a:t>PQ </a:t>
            </a:r>
            <a:r>
              <a:rPr lang="sr-Cyrl-RS" dirty="0" smtClean="0">
                <a:effectLst/>
                <a:latin typeface="Arial" pitchFamily="34" charset="0"/>
                <a:cs typeface="Arial" pitchFamily="34" charset="0"/>
              </a:rPr>
              <a:t>интервала, проширење </a:t>
            </a:r>
            <a:r>
              <a:rPr lang="en-US" dirty="0" smtClean="0">
                <a:effectLst/>
                <a:latin typeface="Arial" pitchFamily="34" charset="0"/>
                <a:cs typeface="Arial" pitchFamily="34" charset="0"/>
              </a:rPr>
              <a:t>QRS</a:t>
            </a:r>
            <a:r>
              <a:rPr lang="sr-Cyrl-RS" dirty="0" smtClean="0">
                <a:effectLst/>
                <a:latin typeface="Arial" pitchFamily="34" charset="0"/>
                <a:cs typeface="Arial" pitchFamily="34" charset="0"/>
              </a:rPr>
              <a:t> комплекса и повећање амплитуде Т таласа. Приближавањем вредностима од 5 </a:t>
            </a:r>
            <a:r>
              <a:rPr lang="en-US" dirty="0" err="1" smtClean="0">
                <a:effectLst/>
                <a:latin typeface="Arial" pitchFamily="34" charset="0"/>
                <a:cs typeface="Arial" pitchFamily="34" charset="0"/>
              </a:rPr>
              <a:t>mmol</a:t>
            </a:r>
            <a:r>
              <a:rPr lang="sr-Cyrl-RS" dirty="0" smtClean="0">
                <a:effectLst/>
                <a:latin typeface="Arial" pitchFamily="34" charset="0"/>
                <a:cs typeface="Arial" pitchFamily="34" charset="0"/>
              </a:rPr>
              <a:t>/</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 губе се дубоки тетивни рефлекси; јавља се хипотензија, респираторна депресија и наркоза. Кад магнезијемија премаши 6–7,5 </a:t>
            </a:r>
            <a:r>
              <a:rPr lang="en-US" dirty="0" err="1" smtClean="0">
                <a:effectLst/>
                <a:latin typeface="Arial" pitchFamily="34" charset="0"/>
                <a:cs typeface="Arial" pitchFamily="34" charset="0"/>
              </a:rPr>
              <a:t>mmol</a:t>
            </a:r>
            <a:r>
              <a:rPr lang="sr-Cyrl-RS" dirty="0" smtClean="0">
                <a:effectLst/>
                <a:latin typeface="Arial" pitchFamily="34" charset="0"/>
                <a:cs typeface="Arial" pitchFamily="34" charset="0"/>
              </a:rPr>
              <a:t>/</a:t>
            </a:r>
            <a:r>
              <a:rPr lang="en-US" dirty="0" smtClean="0">
                <a:effectLst/>
                <a:latin typeface="Arial" pitchFamily="34" charset="0"/>
                <a:cs typeface="Arial" pitchFamily="34" charset="0"/>
              </a:rPr>
              <a:t>L</a:t>
            </a:r>
            <a:r>
              <a:rPr lang="sr-Cyrl-RS" dirty="0" smtClean="0">
                <a:effectLst/>
                <a:latin typeface="Arial" pitchFamily="34" charset="0"/>
                <a:cs typeface="Arial" pitchFamily="34" charset="0"/>
              </a:rPr>
              <a:t> (12–15 </a:t>
            </a:r>
            <a:r>
              <a:rPr lang="en-US" dirty="0" smtClean="0">
                <a:effectLst/>
                <a:latin typeface="Arial" pitchFamily="34" charset="0"/>
                <a:cs typeface="Arial" pitchFamily="34" charset="0"/>
              </a:rPr>
              <a:t>m</a:t>
            </a:r>
            <a:r>
              <a:rPr lang="sr-Cyrl-RS" dirty="0" smtClean="0">
                <a:effectLst/>
                <a:latin typeface="Arial" pitchFamily="34" charset="0"/>
                <a:cs typeface="Arial" pitchFamily="34" charset="0"/>
              </a:rPr>
              <a:t>Е</a:t>
            </a:r>
            <a:r>
              <a:rPr lang="en-US" dirty="0" smtClean="0">
                <a:effectLst/>
                <a:latin typeface="Arial" pitchFamily="34" charset="0"/>
                <a:cs typeface="Arial" pitchFamily="34" charset="0"/>
              </a:rPr>
              <a:t>q/L</a:t>
            </a:r>
            <a:r>
              <a:rPr lang="sr-Cyrl-RS" dirty="0" smtClean="0">
                <a:effectLst/>
                <a:latin typeface="Arial" pitchFamily="34" charset="0"/>
                <a:cs typeface="Arial" pitchFamily="34" charset="0"/>
              </a:rPr>
              <a:t>) наступа срчани застој</a:t>
            </a:r>
          </a:p>
          <a:p>
            <a:pPr>
              <a:buNone/>
            </a:pPr>
            <a:endParaRPr lang="sr-Cyrl-RS" dirty="0" smtClean="0">
              <a:effectLst/>
              <a:latin typeface="Arial" pitchFamily="34" charset="0"/>
              <a:cs typeface="Arial" pitchFamily="34" charset="0"/>
            </a:endParaRPr>
          </a:p>
        </p:txBody>
      </p:sp>
      <p:sp>
        <p:nvSpPr>
          <p:cNvPr id="3" name="Title 2"/>
          <p:cNvSpPr>
            <a:spLocks noGrp="1"/>
          </p:cNvSpPr>
          <p:nvPr>
            <p:ph type="title"/>
          </p:nvPr>
        </p:nvSpPr>
        <p:spPr>
          <a:xfrm>
            <a:off x="2133600" y="23884"/>
            <a:ext cx="4709160" cy="685800"/>
          </a:xfrm>
        </p:spPr>
        <p:txBody>
          <a:bodyPr/>
          <a:lstStyle/>
          <a:p>
            <a:r>
              <a:rPr lang="sr-Cyrl-RS" sz="3600" dirty="0" smtClean="0">
                <a:effectLst/>
                <a:latin typeface="Arial" pitchFamily="34" charset="0"/>
                <a:cs typeface="Arial" pitchFamily="34" charset="0"/>
              </a:rPr>
              <a:t>Хипермагнезиемија</a:t>
            </a:r>
            <a:endParaRPr lang="en-US" sz="3600" dirty="0">
              <a:effectLst/>
              <a:latin typeface="Arial" pitchFamily="34" charset="0"/>
              <a:cs typeface="Arial" pitchFamily="34" charset="0"/>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0"/>
            <a:ext cx="7543800" cy="524301"/>
          </a:xfrm>
        </p:spPr>
        <p:txBody>
          <a:bodyPr/>
          <a:lstStyle/>
          <a:p>
            <a:r>
              <a:rPr lang="sr-Cyrl-RS" sz="2800" dirty="0" smtClean="0">
                <a:effectLst/>
                <a:latin typeface="Arial" pitchFamily="34" charset="0"/>
                <a:cs typeface="Arial" pitchFamily="34" charset="0"/>
              </a:rPr>
              <a:t>Хипомагнезиемија узрокована лековима</a:t>
            </a:r>
            <a:endParaRPr lang="sr-Latn-RS" sz="2800" dirty="0">
              <a:effectLst/>
              <a:latin typeface="Arial" pitchFamily="34" charset="0"/>
              <a:cs typeface="Arial" pitchFamily="34" charset="0"/>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609600"/>
            <a:ext cx="6400800" cy="61810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156491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8534400" cy="2895600"/>
          </a:xfrm>
        </p:spPr>
        <p:txBody>
          <a:bodyPr>
            <a:normAutofit fontScale="92500" lnSpcReduction="20000"/>
          </a:bodyPr>
          <a:lstStyle/>
          <a:p>
            <a:r>
              <a:rPr lang="sr-Cyrl-RS" dirty="0" smtClean="0">
                <a:effectLst/>
                <a:latin typeface="Arial" pitchFamily="34" charset="0"/>
                <a:cs typeface="Arial" pitchFamily="34" charset="0"/>
              </a:rPr>
              <a:t>Пацијенткиња стара 71 годину упућује се код специјалисте ендокринологије након неколико година нерегулисане хипомагезијемије услед које је пацијенткиња неколико пута била хоспитализована уз интра венозну надокнаду магнезијума. У анамнези наводи да болује од ДМ тип 2, хијатус херније, појаву палпитација, дијареу и повраћање. Њена стална терапија обухвата: симвастатин, езомепразол, верапамил, пиоглитазон, глицлазид, метформин, калцијум, магензијум и суплементе витамина Д. Клиничким прегледом нису уочене промене нити абнормаслности везане за ЕКГ и ехо срца. Резултати анализа крви приказани су заједно са референтним вредностима.</a:t>
            </a:r>
            <a:r>
              <a:rPr lang="en-US" dirty="0" smtClean="0">
                <a:effectLst/>
                <a:latin typeface="Arial" pitchFamily="34" charset="0"/>
                <a:cs typeface="Arial" pitchFamily="34" charset="0"/>
              </a:rPr>
              <a:t> </a:t>
            </a:r>
            <a:endParaRPr lang="sr-Cyrl-RS" dirty="0" smtClean="0">
              <a:effectLst/>
              <a:latin typeface="Arial" pitchFamily="34" charset="0"/>
              <a:cs typeface="Arial" pitchFamily="34" charset="0"/>
            </a:endParaRPr>
          </a:p>
          <a:p>
            <a:endParaRPr lang="sr-Cyrl-RS" dirty="0" smtClean="0">
              <a:effectLst/>
              <a:latin typeface="Arial" pitchFamily="34" charset="0"/>
              <a:cs typeface="Arial" pitchFamily="34" charset="0"/>
            </a:endParaRPr>
          </a:p>
          <a:p>
            <a:endParaRPr lang="en-US" dirty="0">
              <a:effectLst/>
              <a:latin typeface="Arial" pitchFamily="34" charset="0"/>
              <a:cs typeface="Arial" pitchFamily="34" charset="0"/>
            </a:endParaRPr>
          </a:p>
        </p:txBody>
      </p:sp>
      <p:sp>
        <p:nvSpPr>
          <p:cNvPr id="3" name="Title 2"/>
          <p:cNvSpPr>
            <a:spLocks noGrp="1"/>
          </p:cNvSpPr>
          <p:nvPr>
            <p:ph type="title"/>
          </p:nvPr>
        </p:nvSpPr>
        <p:spPr>
          <a:xfrm>
            <a:off x="0" y="0"/>
            <a:ext cx="9144000" cy="914400"/>
          </a:xfrm>
        </p:spPr>
        <p:txBody>
          <a:bodyPr/>
          <a:lstStyle/>
          <a:p>
            <a:r>
              <a:rPr lang="sr-Cyrl-RS" sz="2800" dirty="0" smtClean="0">
                <a:effectLst/>
                <a:latin typeface="Arial" pitchFamily="34" charset="0"/>
                <a:cs typeface="Arial" pitchFamily="34" charset="0"/>
              </a:rPr>
              <a:t>Приказ случаја </a:t>
            </a:r>
            <a:r>
              <a:rPr lang="sr-Cyrl-RS" sz="2800" dirty="0" smtClean="0">
                <a:effectLst/>
                <a:latin typeface="Arial" pitchFamily="34" charset="0"/>
                <a:cs typeface="Arial" pitchFamily="34" charset="0"/>
              </a:rPr>
              <a:t>1</a:t>
            </a:r>
            <a:endParaRPr lang="en-US" sz="2800" dirty="0">
              <a:effectLst/>
              <a:latin typeface="Arial" pitchFamily="34" charset="0"/>
              <a:cs typeface="Arial"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610125087"/>
              </p:ext>
            </p:extLst>
          </p:nvPr>
        </p:nvGraphicFramePr>
        <p:xfrm>
          <a:off x="304800" y="3886200"/>
          <a:ext cx="8305800" cy="2743200"/>
        </p:xfrm>
        <a:graphic>
          <a:graphicData uri="http://schemas.openxmlformats.org/drawingml/2006/table">
            <a:tbl>
              <a:tblPr firstRow="1" bandRow="1">
                <a:tableStyleId>{5C22544A-7EE6-4342-B048-85BDC9FD1C3A}</a:tableStyleId>
              </a:tblPr>
              <a:tblGrid>
                <a:gridCol w="3144915"/>
                <a:gridCol w="2189085"/>
                <a:gridCol w="2971800"/>
              </a:tblGrid>
              <a:tr h="457200">
                <a:tc>
                  <a:txBody>
                    <a:bodyPr/>
                    <a:lstStyle/>
                    <a:p>
                      <a:pPr algn="ctr"/>
                      <a:r>
                        <a:rPr lang="sr-Cyrl-RS" dirty="0" smtClean="0">
                          <a:latin typeface="Arial" pitchFamily="34" charset="0"/>
                          <a:cs typeface="Arial" pitchFamily="34" charset="0"/>
                        </a:rPr>
                        <a:t>Анализа</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Вредност</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Референтна вредност</a:t>
                      </a:r>
                      <a:endParaRPr lang="en-US" dirty="0">
                        <a:latin typeface="Arial" pitchFamily="34" charset="0"/>
                        <a:cs typeface="Arial" pitchFamily="34" charset="0"/>
                      </a:endParaRPr>
                    </a:p>
                  </a:txBody>
                  <a:tcPr/>
                </a:tc>
              </a:tr>
              <a:tr h="457200">
                <a:tc>
                  <a:txBody>
                    <a:bodyPr/>
                    <a:lstStyle/>
                    <a:p>
                      <a:pPr algn="ctr"/>
                      <a:r>
                        <a:rPr lang="sr-Cyrl-RS" dirty="0" smtClean="0">
                          <a:latin typeface="Arial" pitchFamily="34" charset="0"/>
                          <a:cs typeface="Arial" pitchFamily="34" charset="0"/>
                        </a:rPr>
                        <a:t>Магнезијум</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0.21 </a:t>
                      </a:r>
                      <a:r>
                        <a:rPr lang="en-US" dirty="0" err="1" smtClean="0">
                          <a:latin typeface="Arial" pitchFamily="34" charset="0"/>
                          <a:cs typeface="Arial" pitchFamily="34" charset="0"/>
                        </a:rPr>
                        <a:t>mmol</a:t>
                      </a:r>
                      <a:r>
                        <a:rPr lang="en-US" dirty="0" smtClean="0">
                          <a:latin typeface="Arial" pitchFamily="34" charset="0"/>
                          <a:cs typeface="Arial" pitchFamily="34" charset="0"/>
                        </a:rPr>
                        <a:t>/L</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0.7-1 </a:t>
                      </a:r>
                      <a:r>
                        <a:rPr lang="en-US" dirty="0" err="1" smtClean="0">
                          <a:latin typeface="Arial" pitchFamily="34" charset="0"/>
                          <a:cs typeface="Arial" pitchFamily="34" charset="0"/>
                        </a:rPr>
                        <a:t>mmol</a:t>
                      </a:r>
                      <a:r>
                        <a:rPr lang="en-US" dirty="0" smtClean="0">
                          <a:latin typeface="Arial" pitchFamily="34" charset="0"/>
                          <a:cs typeface="Arial" pitchFamily="34" charset="0"/>
                        </a:rPr>
                        <a:t>/L</a:t>
                      </a:r>
                      <a:endParaRPr lang="en-US" dirty="0">
                        <a:latin typeface="Arial" pitchFamily="34" charset="0"/>
                        <a:cs typeface="Arial" pitchFamily="34" charset="0"/>
                      </a:endParaRPr>
                    </a:p>
                  </a:txBody>
                  <a:tcPr/>
                </a:tc>
              </a:tr>
              <a:tr h="457200">
                <a:tc>
                  <a:txBody>
                    <a:bodyPr/>
                    <a:lstStyle/>
                    <a:p>
                      <a:pPr algn="ctr"/>
                      <a:r>
                        <a:rPr lang="sr-Cyrl-RS" dirty="0" smtClean="0">
                          <a:latin typeface="Arial" pitchFamily="34" charset="0"/>
                          <a:cs typeface="Arial" pitchFamily="34" charset="0"/>
                        </a:rPr>
                        <a:t>Серумски Са</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1.71 </a:t>
                      </a:r>
                      <a:r>
                        <a:rPr lang="en-US" dirty="0" err="1" smtClean="0">
                          <a:latin typeface="Arial" pitchFamily="34" charset="0"/>
                          <a:cs typeface="Arial" pitchFamily="34" charset="0"/>
                        </a:rPr>
                        <a:t>mmol</a:t>
                      </a:r>
                      <a:r>
                        <a:rPr lang="en-US" dirty="0" smtClean="0">
                          <a:latin typeface="Arial" pitchFamily="34" charset="0"/>
                          <a:cs typeface="Arial" pitchFamily="34" charset="0"/>
                        </a:rPr>
                        <a:t>/L</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2.20-2.6</a:t>
                      </a:r>
                      <a:r>
                        <a:rPr lang="sr-Cyrl-RS" dirty="0" smtClean="0">
                          <a:latin typeface="Arial" pitchFamily="34" charset="0"/>
                          <a:cs typeface="Arial" pitchFamily="34" charset="0"/>
                        </a:rPr>
                        <a:t>0</a:t>
                      </a:r>
                      <a:r>
                        <a:rPr lang="en-US" dirty="0" smtClean="0">
                          <a:latin typeface="Arial" pitchFamily="34" charset="0"/>
                          <a:cs typeface="Arial" pitchFamily="34" charset="0"/>
                        </a:rPr>
                        <a:t> </a:t>
                      </a:r>
                      <a:r>
                        <a:rPr lang="en-US" dirty="0" err="1" smtClean="0">
                          <a:latin typeface="Arial" pitchFamily="34" charset="0"/>
                          <a:cs typeface="Arial" pitchFamily="34" charset="0"/>
                        </a:rPr>
                        <a:t>mmol</a:t>
                      </a:r>
                      <a:r>
                        <a:rPr lang="en-US" dirty="0" smtClean="0">
                          <a:latin typeface="Arial" pitchFamily="34" charset="0"/>
                          <a:cs typeface="Arial" pitchFamily="34" charset="0"/>
                        </a:rPr>
                        <a:t>/L</a:t>
                      </a:r>
                      <a:endParaRPr lang="en-US" dirty="0">
                        <a:latin typeface="Arial" pitchFamily="34" charset="0"/>
                        <a:cs typeface="Arial" pitchFamily="34" charset="0"/>
                      </a:endParaRPr>
                    </a:p>
                  </a:txBody>
                  <a:tcPr/>
                </a:tc>
              </a:tr>
              <a:tr h="457200">
                <a:tc>
                  <a:txBody>
                    <a:bodyPr/>
                    <a:lstStyle/>
                    <a:p>
                      <a:pPr algn="ctr"/>
                      <a:r>
                        <a:rPr lang="sr-Cyrl-RS" dirty="0" smtClean="0">
                          <a:latin typeface="Arial" pitchFamily="34" charset="0"/>
                          <a:cs typeface="Arial" pitchFamily="34" charset="0"/>
                        </a:rPr>
                        <a:t>Серумски албумин</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35 g/L</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35-52 g/L</a:t>
                      </a:r>
                      <a:endParaRPr lang="en-US" dirty="0">
                        <a:latin typeface="Arial" pitchFamily="34" charset="0"/>
                        <a:cs typeface="Arial" pitchFamily="34" charset="0"/>
                      </a:endParaRPr>
                    </a:p>
                  </a:txBody>
                  <a:tcPr/>
                </a:tc>
              </a:tr>
              <a:tr h="457200">
                <a:tc>
                  <a:txBody>
                    <a:bodyPr/>
                    <a:lstStyle/>
                    <a:p>
                      <a:pPr algn="ctr"/>
                      <a:r>
                        <a:rPr lang="sr-Cyrl-RS" dirty="0" smtClean="0">
                          <a:latin typeface="Arial" pitchFamily="34" charset="0"/>
                          <a:cs typeface="Arial" pitchFamily="34" charset="0"/>
                        </a:rPr>
                        <a:t>Магензијум у урину 24 ч</a:t>
                      </a:r>
                      <a:endParaRPr lang="en-US" dirty="0">
                        <a:latin typeface="Arial" pitchFamily="34" charset="0"/>
                        <a:cs typeface="Arial" pitchFamily="34" charset="0"/>
                      </a:endParaRPr>
                    </a:p>
                  </a:txBody>
                  <a:tcPr/>
                </a:tc>
                <a:tc>
                  <a:txBody>
                    <a:bodyPr/>
                    <a:lstStyle/>
                    <a:p>
                      <a:pPr algn="ctr"/>
                      <a:r>
                        <a:rPr lang="sr-Cyrl-RS" dirty="0" smtClean="0">
                          <a:latin typeface="Arial" pitchFamily="34" charset="0"/>
                          <a:cs typeface="Arial" pitchFamily="34" charset="0"/>
                        </a:rPr>
                        <a:t>Није</a:t>
                      </a:r>
                      <a:r>
                        <a:rPr lang="sr-Cyrl-RS" baseline="0" dirty="0" smtClean="0">
                          <a:latin typeface="Arial" pitchFamily="34" charset="0"/>
                          <a:cs typeface="Arial" pitchFamily="34" charset="0"/>
                        </a:rPr>
                        <a:t> детектован</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0.2-5.0 </a:t>
                      </a:r>
                      <a:r>
                        <a:rPr lang="en-US" dirty="0" err="1" smtClean="0">
                          <a:latin typeface="Arial" pitchFamily="34" charset="0"/>
                          <a:cs typeface="Arial" pitchFamily="34" charset="0"/>
                        </a:rPr>
                        <a:t>mmol</a:t>
                      </a:r>
                      <a:r>
                        <a:rPr lang="en-US" dirty="0" smtClean="0">
                          <a:latin typeface="Arial" pitchFamily="34" charset="0"/>
                          <a:cs typeface="Arial" pitchFamily="34" charset="0"/>
                        </a:rPr>
                        <a:t>/24 h</a:t>
                      </a:r>
                      <a:endParaRPr lang="en-US" dirty="0">
                        <a:latin typeface="Arial" pitchFamily="34" charset="0"/>
                        <a:cs typeface="Arial" pitchFamily="34" charset="0"/>
                      </a:endParaRPr>
                    </a:p>
                  </a:txBody>
                  <a:tcPr/>
                </a:tc>
              </a:tr>
              <a:tr h="457200">
                <a:tc>
                  <a:txBody>
                    <a:bodyPr/>
                    <a:lstStyle/>
                    <a:p>
                      <a:pPr algn="ctr"/>
                      <a:r>
                        <a:rPr lang="sr-Cyrl-RS" dirty="0" smtClean="0">
                          <a:latin typeface="Arial" pitchFamily="34" charset="0"/>
                          <a:cs typeface="Arial" pitchFamily="34" charset="0"/>
                        </a:rPr>
                        <a:t>РТН</a:t>
                      </a:r>
                      <a:r>
                        <a:rPr lang="sr-Cyrl-RS" baseline="0" dirty="0" smtClean="0">
                          <a:latin typeface="Arial" pitchFamily="34" charset="0"/>
                          <a:cs typeface="Arial" pitchFamily="34" charset="0"/>
                        </a:rPr>
                        <a:t> интактни</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20 </a:t>
                      </a:r>
                      <a:r>
                        <a:rPr lang="en-US" dirty="0" err="1" smtClean="0">
                          <a:latin typeface="Arial" pitchFamily="34" charset="0"/>
                          <a:cs typeface="Arial" pitchFamily="34" charset="0"/>
                        </a:rPr>
                        <a:t>ng</a:t>
                      </a:r>
                      <a:r>
                        <a:rPr lang="en-US" dirty="0" smtClean="0">
                          <a:latin typeface="Arial" pitchFamily="34" charset="0"/>
                          <a:cs typeface="Arial" pitchFamily="34" charset="0"/>
                        </a:rPr>
                        <a:t>/L</a:t>
                      </a:r>
                      <a:endParaRPr lang="en-US" dirty="0">
                        <a:latin typeface="Arial" pitchFamily="34" charset="0"/>
                        <a:cs typeface="Arial" pitchFamily="34" charset="0"/>
                      </a:endParaRPr>
                    </a:p>
                  </a:txBody>
                  <a:tcPr/>
                </a:tc>
                <a:tc>
                  <a:txBody>
                    <a:bodyPr/>
                    <a:lstStyle/>
                    <a:p>
                      <a:pPr algn="ctr"/>
                      <a:r>
                        <a:rPr lang="en-US" dirty="0" smtClean="0">
                          <a:latin typeface="Arial" pitchFamily="34" charset="0"/>
                          <a:cs typeface="Arial" pitchFamily="34" charset="0"/>
                        </a:rPr>
                        <a:t>15-88 </a:t>
                      </a:r>
                      <a:r>
                        <a:rPr lang="en-US" dirty="0" err="1" smtClean="0">
                          <a:latin typeface="Arial" pitchFamily="34" charset="0"/>
                          <a:cs typeface="Arial" pitchFamily="34" charset="0"/>
                        </a:rPr>
                        <a:t>ng</a:t>
                      </a:r>
                      <a:r>
                        <a:rPr lang="en-US" dirty="0" smtClean="0">
                          <a:latin typeface="Arial" pitchFamily="34" charset="0"/>
                          <a:cs typeface="Arial" pitchFamily="34" charset="0"/>
                        </a:rPr>
                        <a:t>/L</a:t>
                      </a:r>
                      <a:endParaRPr lang="en-US" dirty="0">
                        <a:latin typeface="Arial" pitchFamily="34" charset="0"/>
                        <a:cs typeface="Arial" pitchFamily="34" charset="0"/>
                      </a:endParaRPr>
                    </a:p>
                  </a:txBody>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304801"/>
            <a:ext cx="8686800" cy="6324600"/>
          </a:xfrm>
        </p:spPr>
        <p:txBody>
          <a:bodyPr>
            <a:normAutofit/>
          </a:bodyPr>
          <a:lstStyle/>
          <a:p>
            <a:pPr marL="18288" indent="0">
              <a:buNone/>
            </a:pPr>
            <a:r>
              <a:rPr lang="sr-Cyrl-RS" dirty="0" smtClean="0">
                <a:effectLst/>
                <a:latin typeface="Arial" pitchFamily="34" charset="0"/>
                <a:cs typeface="Arial" pitchFamily="34" charset="0"/>
              </a:rPr>
              <a:t>ПИТАЊА</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marL="18288" indent="0">
              <a:buNone/>
            </a:pPr>
            <a:endParaRPr lang="en-US" dirty="0">
              <a:effectLst/>
              <a:latin typeface="Arial" pitchFamily="34" charset="0"/>
              <a:cs typeface="Arial" pitchFamily="34" charset="0"/>
            </a:endParaRPr>
          </a:p>
          <a:p>
            <a:pPr marL="18288" indent="0">
              <a:buNone/>
            </a:pPr>
            <a:endParaRPr lang="en-US" dirty="0" smtClean="0">
              <a:effectLst/>
              <a:latin typeface="Arial" pitchFamily="34" charset="0"/>
              <a:cs typeface="Arial" pitchFamily="34" charset="0"/>
            </a:endParaRPr>
          </a:p>
          <a:p>
            <a:pPr marL="18288" indent="0">
              <a:buNone/>
            </a:pPr>
            <a:endParaRPr lang="sr-Cyrl-RS" dirty="0" smtClean="0">
              <a:effectLst/>
              <a:latin typeface="Arial" pitchFamily="34" charset="0"/>
              <a:cs typeface="Arial" pitchFamily="34" charset="0"/>
            </a:endParaRPr>
          </a:p>
          <a:p>
            <a:pPr>
              <a:buNone/>
            </a:pPr>
            <a:r>
              <a:rPr lang="en-US" dirty="0" smtClean="0">
                <a:effectLst/>
                <a:latin typeface="Arial" pitchFamily="34" charset="0"/>
                <a:cs typeface="Arial" pitchFamily="34" charset="0"/>
              </a:rPr>
              <a:t>1. </a:t>
            </a:r>
            <a:r>
              <a:rPr lang="sr-Cyrl-RS" dirty="0" smtClean="0">
                <a:effectLst/>
                <a:latin typeface="Arial" pitchFamily="34" charset="0"/>
                <a:cs typeface="Arial" pitchFamily="34" charset="0"/>
              </a:rPr>
              <a:t>Који су најчешћи узроци који доводе до хипомагнезиемије?</a:t>
            </a:r>
            <a:endParaRPr lang="en-US" dirty="0" smtClean="0">
              <a:effectLst/>
              <a:latin typeface="Arial" pitchFamily="34" charset="0"/>
              <a:cs typeface="Arial" pitchFamily="34" charset="0"/>
            </a:endParaRPr>
          </a:p>
          <a:p>
            <a:pPr>
              <a:buNone/>
            </a:pPr>
            <a:r>
              <a:rPr lang="en-US" dirty="0" smtClean="0">
                <a:effectLst/>
                <a:latin typeface="Arial" pitchFamily="34" charset="0"/>
                <a:cs typeface="Arial" pitchFamily="34" charset="0"/>
              </a:rPr>
              <a:t>2. </a:t>
            </a:r>
            <a:r>
              <a:rPr lang="sr-Cyrl-RS" dirty="0" smtClean="0">
                <a:effectLst/>
                <a:latin typeface="Arial" pitchFamily="34" charset="0"/>
                <a:cs typeface="Arial" pitchFamily="34" charset="0"/>
              </a:rPr>
              <a:t>Да ли неки од лекова које пацијенткиња користи у својој терапији може узроковати хипомагнезиемију?</a:t>
            </a:r>
          </a:p>
          <a:p>
            <a:pPr>
              <a:buNone/>
            </a:pPr>
            <a:r>
              <a:rPr lang="en-US" dirty="0" smtClean="0">
                <a:effectLst/>
                <a:latin typeface="Arial" pitchFamily="34" charset="0"/>
                <a:cs typeface="Arial" pitchFamily="34" charset="0"/>
              </a:rPr>
              <a:t> 3.</a:t>
            </a:r>
            <a:r>
              <a:rPr lang="sr-Cyrl-RS" dirty="0" smtClean="0">
                <a:effectLst/>
                <a:latin typeface="Arial" pitchFamily="34" charset="0"/>
                <a:cs typeface="Arial" pitchFamily="34" charset="0"/>
              </a:rPr>
              <a:t> Који ефекат магнезијум има на калцијум и РТН хормон?</a:t>
            </a:r>
            <a:r>
              <a:rPr lang="en-US" dirty="0" smtClean="0">
                <a:effectLst/>
                <a:latin typeface="Arial" pitchFamily="34" charset="0"/>
                <a:cs typeface="Arial" pitchFamily="34" charset="0"/>
              </a:rPr>
              <a:t> </a:t>
            </a:r>
            <a:endParaRPr lang="sr-Cyrl-RS" dirty="0" smtClean="0">
              <a:effectLst/>
              <a:latin typeface="Arial" pitchFamily="34" charset="0"/>
              <a:cs typeface="Arial"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04800" y="76200"/>
            <a:ext cx="8458200" cy="6705599"/>
          </a:xfrm>
        </p:spPr>
        <p:txBody>
          <a:bodyPr>
            <a:normAutofit fontScale="85000" lnSpcReduction="20000"/>
          </a:bodyPr>
          <a:lstStyle/>
          <a:p>
            <a:pPr>
              <a:buNone/>
            </a:pPr>
            <a:r>
              <a:rPr lang="sr-Cyrl-RS" sz="3800" dirty="0" smtClean="0">
                <a:effectLst/>
                <a:latin typeface="Arial" pitchFamily="34" charset="0"/>
                <a:cs typeface="Arial" pitchFamily="34" charset="0"/>
              </a:rPr>
              <a:t>Приказ случаја 2:</a:t>
            </a:r>
          </a:p>
          <a:p>
            <a:pPr marL="18288" indent="0">
              <a:buNone/>
            </a:pPr>
            <a:r>
              <a:rPr lang="sr-Cyrl-RS" dirty="0" smtClean="0">
                <a:effectLst/>
                <a:latin typeface="Arial" pitchFamily="34" charset="0"/>
                <a:cs typeface="Arial" pitchFamily="34" charset="0"/>
              </a:rPr>
              <a:t>Жена стара 62 године која болује од ДМ и која је последњих 7 месеци на хемодијализи, примљена је у болницу због опште слабости и затвора који траје седам дана. Наводи податак да је због фрактуре лумбалног 3-4 пршљена била везана за постењу током једног месеца. Лабораторијски налази пацијенткиње су приказани испод:</a:t>
            </a:r>
          </a:p>
          <a:p>
            <a:pPr marL="18288" indent="0">
              <a:buNone/>
            </a:pPr>
            <a:r>
              <a:rPr lang="sr-Cyrl-RS" dirty="0" smtClean="0">
                <a:effectLst/>
                <a:latin typeface="Arial" pitchFamily="34" charset="0"/>
                <a:cs typeface="Arial" pitchFamily="34" charset="0"/>
              </a:rPr>
              <a:t>Хемоглобин - </a:t>
            </a:r>
            <a:r>
              <a:rPr lang="en-US" dirty="0" smtClean="0">
                <a:effectLst/>
                <a:latin typeface="Arial" pitchFamily="34" charset="0"/>
                <a:cs typeface="Arial" pitchFamily="34" charset="0"/>
              </a:rPr>
              <a:t>8.6 g/</a:t>
            </a:r>
            <a:r>
              <a:rPr lang="en-US" dirty="0" err="1" smtClean="0">
                <a:effectLst/>
                <a:latin typeface="Arial" pitchFamily="34" charset="0"/>
                <a:cs typeface="Arial" pitchFamily="34" charset="0"/>
              </a:rPr>
              <a:t>dL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хематокрит</a:t>
            </a:r>
            <a:r>
              <a:rPr lang="en-US" dirty="0" smtClean="0">
                <a:effectLst/>
                <a:latin typeface="Arial" pitchFamily="34" charset="0"/>
                <a:cs typeface="Arial" pitchFamily="34" charset="0"/>
              </a:rPr>
              <a:t> 25.8%</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Глукоза </a:t>
            </a:r>
            <a:r>
              <a:rPr lang="en-US" dirty="0" smtClean="0">
                <a:effectLst/>
                <a:latin typeface="Arial" pitchFamily="34" charset="0"/>
                <a:cs typeface="Arial" pitchFamily="34" charset="0"/>
              </a:rPr>
              <a:t>258 mg/</a:t>
            </a:r>
            <a:r>
              <a:rPr lang="en-US" dirty="0" err="1" smtClean="0">
                <a:effectLst/>
                <a:latin typeface="Arial" pitchFamily="34" charset="0"/>
                <a:cs typeface="Arial" pitchFamily="34" charset="0"/>
              </a:rPr>
              <a:t>dL</a:t>
            </a:r>
            <a:endParaRPr lang="sr-Cyrl-RS" dirty="0" smtClean="0">
              <a:effectLst/>
              <a:latin typeface="Arial" pitchFamily="34" charset="0"/>
              <a:cs typeface="Arial" pitchFamily="34" charset="0"/>
            </a:endParaRPr>
          </a:p>
          <a:p>
            <a:pPr marL="18288" indent="0">
              <a:buNone/>
            </a:pPr>
            <a:r>
              <a:rPr lang="en-US" dirty="0" smtClean="0">
                <a:effectLst/>
                <a:latin typeface="Arial" pitchFamily="34" charset="0"/>
                <a:cs typeface="Arial" pitchFamily="34" charset="0"/>
              </a:rPr>
              <a:t>blood urea nitrogen 24.8 mg/</a:t>
            </a:r>
            <a:r>
              <a:rPr lang="en-US" dirty="0" err="1" smtClean="0">
                <a:effectLst/>
                <a:latin typeface="Arial" pitchFamily="34" charset="0"/>
                <a:cs typeface="Arial" pitchFamily="34" charset="0"/>
              </a:rPr>
              <a:t>dL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Серумски креатинин</a:t>
            </a:r>
            <a:r>
              <a:rPr lang="en-US" dirty="0" smtClean="0">
                <a:effectLst/>
                <a:latin typeface="Arial" pitchFamily="34" charset="0"/>
                <a:cs typeface="Arial" pitchFamily="34" charset="0"/>
              </a:rPr>
              <a:t> 4.1 mg/</a:t>
            </a:r>
            <a:r>
              <a:rPr lang="en-US" dirty="0" err="1" smtClean="0">
                <a:effectLst/>
                <a:latin typeface="Arial" pitchFamily="34" charset="0"/>
                <a:cs typeface="Arial" pitchFamily="34" charset="0"/>
              </a:rPr>
              <a:t>dL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натријум</a:t>
            </a:r>
            <a:r>
              <a:rPr lang="en-US" dirty="0" smtClean="0">
                <a:effectLst/>
                <a:latin typeface="Arial" pitchFamily="34" charset="0"/>
                <a:cs typeface="Arial" pitchFamily="34" charset="0"/>
              </a:rPr>
              <a:t> 129 </a:t>
            </a:r>
            <a:r>
              <a:rPr lang="en-US" dirty="0" err="1" smtClean="0">
                <a:effectLst/>
                <a:latin typeface="Arial" pitchFamily="34" charset="0"/>
                <a:cs typeface="Arial" pitchFamily="34" charset="0"/>
              </a:rPr>
              <a:t>mEq</a:t>
            </a:r>
            <a:r>
              <a:rPr lang="en-US" dirty="0" smtClean="0">
                <a:effectLst/>
                <a:latin typeface="Arial" pitchFamily="34" charset="0"/>
                <a:cs typeface="Arial" pitchFamily="34" charset="0"/>
              </a:rPr>
              <a:t>/L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Калијум </a:t>
            </a:r>
            <a:r>
              <a:rPr lang="en-US" dirty="0" smtClean="0">
                <a:effectLst/>
                <a:latin typeface="Arial" pitchFamily="34" charset="0"/>
                <a:cs typeface="Arial" pitchFamily="34" charset="0"/>
              </a:rPr>
              <a:t>4.5 </a:t>
            </a:r>
            <a:r>
              <a:rPr lang="en-US" dirty="0" err="1" smtClean="0">
                <a:effectLst/>
                <a:latin typeface="Arial" pitchFamily="34" charset="0"/>
                <a:cs typeface="Arial" pitchFamily="34" charset="0"/>
              </a:rPr>
              <a:t>mEq</a:t>
            </a:r>
            <a:r>
              <a:rPr lang="en-US" dirty="0" smtClean="0">
                <a:effectLst/>
                <a:latin typeface="Arial" pitchFamily="34" charset="0"/>
                <a:cs typeface="Arial" pitchFamily="34" charset="0"/>
              </a:rPr>
              <a:t>/L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Калцијум </a:t>
            </a:r>
            <a:r>
              <a:rPr lang="en-US" dirty="0" smtClean="0">
                <a:effectLst/>
                <a:latin typeface="Arial" pitchFamily="34" charset="0"/>
                <a:cs typeface="Arial" pitchFamily="34" charset="0"/>
              </a:rPr>
              <a:t>8.0 mg/</a:t>
            </a:r>
            <a:r>
              <a:rPr lang="en-US" dirty="0" err="1" smtClean="0">
                <a:effectLst/>
                <a:latin typeface="Arial" pitchFamily="34" charset="0"/>
                <a:cs typeface="Arial" pitchFamily="34" charset="0"/>
              </a:rPr>
              <a:t>dL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Фосфор </a:t>
            </a:r>
            <a:r>
              <a:rPr lang="en-US" dirty="0" smtClean="0">
                <a:effectLst/>
                <a:latin typeface="Arial" pitchFamily="34" charset="0"/>
                <a:cs typeface="Arial" pitchFamily="34" charset="0"/>
              </a:rPr>
              <a:t>1.7 mg/</a:t>
            </a:r>
            <a:r>
              <a:rPr lang="en-US" dirty="0" err="1" smtClean="0">
                <a:effectLst/>
                <a:latin typeface="Arial" pitchFamily="34" charset="0"/>
                <a:cs typeface="Arial" pitchFamily="34" charset="0"/>
              </a:rPr>
              <a:t>dL</a:t>
            </a:r>
            <a:r>
              <a:rPr lang="sr-Cyrl-RS" dirty="0" smtClean="0">
                <a:effectLst/>
                <a:latin typeface="Arial" pitchFamily="34" charset="0"/>
                <a:cs typeface="Arial" pitchFamily="34" charset="0"/>
              </a:rPr>
              <a:t> </a:t>
            </a:r>
          </a:p>
          <a:p>
            <a:pPr marL="18288" indent="0">
              <a:buNone/>
            </a:pPr>
            <a:r>
              <a:rPr lang="en-US" dirty="0" smtClean="0">
                <a:effectLst/>
                <a:latin typeface="Arial" pitchFamily="34" charset="0"/>
                <a:cs typeface="Arial" pitchFamily="34" charset="0"/>
              </a:rPr>
              <a:t>C-</a:t>
            </a:r>
            <a:r>
              <a:rPr lang="sr-Cyrl-RS" dirty="0" smtClean="0">
                <a:effectLst/>
                <a:latin typeface="Arial" pitchFamily="34" charset="0"/>
                <a:cs typeface="Arial" pitchFamily="34" charset="0"/>
              </a:rPr>
              <a:t>реактивни протеин </a:t>
            </a:r>
            <a:r>
              <a:rPr lang="en-US" dirty="0" smtClean="0">
                <a:effectLst/>
                <a:latin typeface="Arial" pitchFamily="34" charset="0"/>
                <a:cs typeface="Arial" pitchFamily="34" charset="0"/>
              </a:rPr>
              <a:t>48.1 mg/L</a:t>
            </a:r>
            <a:endParaRPr lang="sr-Cyrl-RS" dirty="0" smtClean="0">
              <a:effectLst/>
              <a:latin typeface="Arial" pitchFamily="34" charset="0"/>
              <a:cs typeface="Arial" pitchFamily="34" charset="0"/>
            </a:endParaRPr>
          </a:p>
          <a:p>
            <a:pPr marL="18288" indent="0">
              <a:buNone/>
            </a:pPr>
            <a:r>
              <a:rPr lang="sr-Cyrl-RS" dirty="0" smtClean="0">
                <a:effectLst/>
                <a:latin typeface="Arial" pitchFamily="34" charset="0"/>
                <a:cs typeface="Arial" pitchFamily="34" charset="0"/>
              </a:rPr>
              <a:t>Серумски магнезијум </a:t>
            </a:r>
            <a:r>
              <a:rPr lang="en-US" dirty="0" smtClean="0">
                <a:effectLst/>
                <a:latin typeface="Arial" pitchFamily="34" charset="0"/>
                <a:cs typeface="Arial" pitchFamily="34" charset="0"/>
              </a:rPr>
              <a:t>3.0 mg/</a:t>
            </a:r>
            <a:r>
              <a:rPr lang="en-US" dirty="0" err="1" smtClean="0">
                <a:effectLst/>
                <a:latin typeface="Arial" pitchFamily="34" charset="0"/>
                <a:cs typeface="Arial" pitchFamily="34" charset="0"/>
              </a:rPr>
              <a:t>dL</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рефрентне вредности </a:t>
            </a:r>
            <a:r>
              <a:rPr lang="en-US" dirty="0" smtClean="0">
                <a:effectLst/>
                <a:latin typeface="Arial" pitchFamily="34" charset="0"/>
                <a:cs typeface="Arial" pitchFamily="34" charset="0"/>
              </a:rPr>
              <a:t>1.8-2.6 mg/</a:t>
            </a:r>
            <a:r>
              <a:rPr lang="en-US" dirty="0" err="1" smtClean="0">
                <a:effectLst/>
                <a:latin typeface="Arial" pitchFamily="34" charset="0"/>
                <a:cs typeface="Arial" pitchFamily="34" charset="0"/>
              </a:rPr>
              <a:t>dL</a:t>
            </a:r>
            <a:r>
              <a:rPr lang="en-US" dirty="0" smtClean="0">
                <a:effectLst/>
                <a:latin typeface="Arial" pitchFamily="34" charset="0"/>
                <a:cs typeface="Arial" pitchFamily="34" charset="0"/>
              </a:rPr>
              <a:t>). </a:t>
            </a:r>
            <a:endParaRPr lang="sr-Cyrl-R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Пацијенткиња такође наводи податак да је узимала магнезијум хидроксид као лаксатив </a:t>
            </a:r>
            <a:r>
              <a:rPr lang="en-US" dirty="0" smtClean="0">
                <a:effectLst/>
                <a:latin typeface="Arial" pitchFamily="34" charset="0"/>
                <a:cs typeface="Arial" pitchFamily="34" charset="0"/>
              </a:rPr>
              <a:t>(1500 mg </a:t>
            </a:r>
            <a:r>
              <a:rPr lang="sr-Cyrl-RS" dirty="0" smtClean="0">
                <a:effectLst/>
                <a:latin typeface="Arial" pitchFamily="34" charset="0"/>
                <a:cs typeface="Arial" pitchFamily="34" charset="0"/>
              </a:rPr>
              <a:t>дневно</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већ неколико месеци. Обустављено је давање овог лаксатива у болници. 11-ог дана хоспитализације пацијенткиња се жали на јаке абдоминалне болове, присутна је хипотензија </a:t>
            </a:r>
            <a:r>
              <a:rPr lang="en-US" dirty="0" smtClean="0">
                <a:effectLst/>
                <a:latin typeface="Arial" pitchFamily="34" charset="0"/>
                <a:cs typeface="Arial" pitchFamily="34" charset="0"/>
              </a:rPr>
              <a:t>(90/50 mm Hg) </a:t>
            </a:r>
            <a:r>
              <a:rPr lang="sr-Cyrl-RS" dirty="0" smtClean="0">
                <a:effectLst/>
                <a:latin typeface="Arial" pitchFamily="34" charset="0"/>
                <a:cs typeface="Arial" pitchFamily="34" charset="0"/>
              </a:rPr>
              <a:t>са пулсом од </a:t>
            </a:r>
            <a:r>
              <a:rPr lang="en-US" dirty="0" smtClean="0">
                <a:effectLst/>
                <a:latin typeface="Arial" pitchFamily="34" charset="0"/>
                <a:cs typeface="Arial" pitchFamily="34" charset="0"/>
              </a:rPr>
              <a:t>100/</a:t>
            </a:r>
            <a:r>
              <a:rPr lang="sr-Cyrl-RS" dirty="0" smtClean="0">
                <a:effectLst/>
                <a:latin typeface="Arial" pitchFamily="34" charset="0"/>
                <a:cs typeface="Arial" pitchFamily="34" charset="0"/>
              </a:rPr>
              <a:t>у минути</a:t>
            </a: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и температуром </a:t>
            </a:r>
            <a:r>
              <a:rPr lang="en-US" dirty="0" smtClean="0">
                <a:effectLst/>
                <a:latin typeface="Arial" pitchFamily="34" charset="0"/>
                <a:cs typeface="Arial" pitchFamily="34" charset="0"/>
              </a:rPr>
              <a:t> (37.5℃). </a:t>
            </a:r>
            <a:r>
              <a:rPr lang="sr-Cyrl-RS" dirty="0" smtClean="0">
                <a:effectLst/>
                <a:latin typeface="Arial" pitchFamily="34" charset="0"/>
                <a:cs typeface="Arial" pitchFamily="34" charset="0"/>
              </a:rPr>
              <a:t>Ниво серумског магнезијума био је </a:t>
            </a:r>
            <a:r>
              <a:rPr lang="en-US" dirty="0" smtClean="0">
                <a:effectLst/>
                <a:latin typeface="Arial" pitchFamily="34" charset="0"/>
                <a:cs typeface="Arial" pitchFamily="34" charset="0"/>
              </a:rPr>
              <a:t>3.1 mg/</a:t>
            </a:r>
            <a:r>
              <a:rPr lang="en-US" dirty="0" err="1" smtClean="0">
                <a:effectLst/>
                <a:latin typeface="Arial" pitchFamily="34" charset="0"/>
                <a:cs typeface="Arial" pitchFamily="34" charset="0"/>
              </a:rPr>
              <a:t>dL</a:t>
            </a:r>
            <a:r>
              <a:rPr lang="en-US" dirty="0" smtClean="0">
                <a:effectLst/>
                <a:latin typeface="Arial" pitchFamily="34" charset="0"/>
                <a:cs typeface="Arial" pitchFamily="34" charset="0"/>
              </a:rPr>
              <a:t>. CT </a:t>
            </a:r>
            <a:r>
              <a:rPr lang="sr-Cyrl-RS" dirty="0" smtClean="0">
                <a:effectLst/>
                <a:latin typeface="Arial" pitchFamily="34" charset="0"/>
                <a:cs typeface="Arial" pitchFamily="34" charset="0"/>
              </a:rPr>
              <a:t>налаз показао је ваздуха у горњем карличном простору што указује на гастроинтестиналну перфорацију. </a:t>
            </a:r>
            <a:endParaRPr lang="sr-Latn-RS" dirty="0">
              <a:effectLst/>
              <a:latin typeface="Arial" pitchFamily="34" charset="0"/>
              <a:cs typeface="Arial" pitchFamily="34" charset="0"/>
            </a:endParaRPr>
          </a:p>
        </p:txBody>
      </p:sp>
    </p:spTree>
    <p:extLst>
      <p:ext uri="{BB962C8B-B14F-4D97-AF65-F5344CB8AC3E}">
        <p14:creationId xmlns:p14="http://schemas.microsoft.com/office/powerpoint/2010/main" val="33218450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228601"/>
            <a:ext cx="8763000" cy="6400800"/>
          </a:xfrm>
        </p:spPr>
        <p:txBody>
          <a:bodyPr>
            <a:normAutofit/>
          </a:bodyPr>
          <a:lstStyle/>
          <a:p>
            <a:pPr>
              <a:buNone/>
            </a:pPr>
            <a:r>
              <a:rPr lang="sr-Cyrl-RS" dirty="0" smtClean="0">
                <a:effectLst/>
                <a:latin typeface="Arial" pitchFamily="34" charset="0"/>
                <a:cs typeface="Arial" pitchFamily="34" charset="0"/>
              </a:rPr>
              <a:t>ПИТАЊА</a:t>
            </a:r>
            <a:r>
              <a:rPr lang="sr-Cyrl-RS" dirty="0" smtClean="0">
                <a:effectLst/>
                <a:latin typeface="Arial" pitchFamily="34" charset="0"/>
                <a:cs typeface="Arial" pitchFamily="34" charset="0"/>
              </a:rPr>
              <a:t>:</a:t>
            </a:r>
            <a:endParaRPr lang="en-US" dirty="0" smtClean="0">
              <a:effectLst/>
              <a:latin typeface="Arial" pitchFamily="34" charset="0"/>
              <a:cs typeface="Arial" pitchFamily="34" charset="0"/>
            </a:endParaRPr>
          </a:p>
          <a:p>
            <a:pPr>
              <a:buNone/>
            </a:pPr>
            <a:endParaRPr lang="en-US" dirty="0">
              <a:effectLst/>
              <a:latin typeface="Arial" pitchFamily="34" charset="0"/>
              <a:cs typeface="Arial" pitchFamily="34" charset="0"/>
            </a:endParaRPr>
          </a:p>
          <a:p>
            <a:pPr>
              <a:buNone/>
            </a:pPr>
            <a:endParaRPr lang="sr-Cyrl-RS" dirty="0" smtClean="0">
              <a:effectLst/>
              <a:latin typeface="Arial" pitchFamily="34" charset="0"/>
              <a:cs typeface="Arial" pitchFamily="34" charset="0"/>
            </a:endParaRPr>
          </a:p>
          <a:p>
            <a:pPr>
              <a:buNone/>
            </a:pPr>
            <a:r>
              <a:rPr lang="sr-Cyrl-RS" dirty="0" smtClean="0">
                <a:effectLst/>
                <a:latin typeface="Arial" pitchFamily="34" charset="0"/>
                <a:cs typeface="Arial" pitchFamily="34" charset="0"/>
              </a:rPr>
              <a:t>1. Како објашњавате појаву да је пацијенткињи серумски магнезијум повишен чак и након обустављања магнезијум хидроксида?</a:t>
            </a:r>
          </a:p>
          <a:p>
            <a:pPr>
              <a:buNone/>
            </a:pPr>
            <a:r>
              <a:rPr lang="sr-Cyrl-RS" dirty="0" smtClean="0">
                <a:effectLst/>
                <a:latin typeface="Arial" pitchFamily="34" charset="0"/>
                <a:cs typeface="Arial" pitchFamily="34" charset="0"/>
              </a:rPr>
              <a:t>2. Које је главно место апсорпције магнезијума у ГИТ-у?</a:t>
            </a:r>
          </a:p>
          <a:p>
            <a:pPr>
              <a:buNone/>
            </a:pPr>
            <a:r>
              <a:rPr lang="sr-Cyrl-RS" dirty="0" smtClean="0">
                <a:effectLst/>
                <a:latin typeface="Arial" pitchFamily="34" charset="0"/>
                <a:cs typeface="Arial" pitchFamily="34" charset="0"/>
              </a:rPr>
              <a:t>3.  Како хипергмагнезијемија утиче на ниво калцијума, покретљивост црева и ослобађање ацетилхолина</a:t>
            </a:r>
            <a:r>
              <a:rPr lang="sr-Cyrl-RS" dirty="0" smtClean="0">
                <a:effectLst/>
                <a:latin typeface="Arial" pitchFamily="34" charset="0"/>
                <a:cs typeface="Arial" pitchFamily="34" charset="0"/>
              </a:rPr>
              <a:t>?</a:t>
            </a:r>
            <a:endParaRPr lang="sr-Cyrl-RS" dirty="0" smtClean="0">
              <a:effectLst/>
              <a:latin typeface="Arial" pitchFamily="34" charset="0"/>
              <a:cs typeface="Arial"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838200"/>
            <a:ext cx="8458200" cy="5791200"/>
          </a:xfrm>
        </p:spPr>
        <p:txBody>
          <a:bodyPr>
            <a:normAutofit/>
          </a:bodyPr>
          <a:lstStyle/>
          <a:p>
            <a:pPr fontAlgn="base">
              <a:buNone/>
            </a:pPr>
            <a:r>
              <a:rPr lang="sr-Cyrl-RS" dirty="0" smtClean="0">
                <a:effectLst/>
                <a:latin typeface="Arial" pitchFamily="34" charset="0"/>
                <a:cs typeface="Arial" pitchFamily="34" charset="0"/>
              </a:rPr>
              <a:t>Жена стара 61 годину примљена је на одељење са генерализованом слабошћу, боловима у телу и абдоминалним дискомфором који траје 7 дана. У анамнези наводи податак да болојуе од хроничне констипације и хипертензије</a:t>
            </a:r>
            <a:r>
              <a:rPr lang="sr-Cyrl-RS" dirty="0" smtClean="0">
                <a:effectLst/>
                <a:latin typeface="Arial" pitchFamily="34" charset="0"/>
                <a:cs typeface="Arial" pitchFamily="34" charset="0"/>
              </a:rPr>
              <a:t>. </a:t>
            </a:r>
            <a:r>
              <a:rPr lang="sr-Cyrl-RS" dirty="0" smtClean="0">
                <a:effectLst/>
                <a:latin typeface="Arial" pitchFamily="34" charset="0"/>
                <a:cs typeface="Arial" pitchFamily="34" charset="0"/>
              </a:rPr>
              <a:t>Од терапије користи </a:t>
            </a:r>
            <a:r>
              <a:rPr lang="en-US" dirty="0" smtClean="0">
                <a:effectLst/>
                <a:latin typeface="Arial" pitchFamily="34" charset="0"/>
                <a:cs typeface="Arial" pitchFamily="34" charset="0"/>
              </a:rPr>
              <a:t>Verapamil, Lovastatin</a:t>
            </a:r>
            <a:r>
              <a:rPr lang="sr-Cyrl-RS" dirty="0" smtClean="0">
                <a:effectLst/>
                <a:latin typeface="Arial" pitchFamily="34" charset="0"/>
                <a:cs typeface="Arial" pitchFamily="34" charset="0"/>
              </a:rPr>
              <a:t> и </a:t>
            </a:r>
            <a:r>
              <a:rPr lang="en-US" dirty="0" smtClean="0">
                <a:effectLst/>
                <a:latin typeface="Arial" pitchFamily="34" charset="0"/>
                <a:cs typeface="Arial" pitchFamily="34" charset="0"/>
              </a:rPr>
              <a:t>Hydrochlorothiazide</a:t>
            </a:r>
            <a:r>
              <a:rPr lang="sr-Cyrl-RS" dirty="0" smtClean="0">
                <a:effectLst/>
                <a:latin typeface="Arial" pitchFamily="34" charset="0"/>
                <a:cs typeface="Arial" pitchFamily="34" charset="0"/>
              </a:rPr>
              <a:t> као и млеко богато магнезијумом. Прегледом се уочавају знаци благе дехидратације. </a:t>
            </a:r>
          </a:p>
          <a:p>
            <a:pPr fontAlgn="base">
              <a:buNone/>
            </a:pPr>
            <a:endParaRPr lang="sr-Cyrl-RS" dirty="0" smtClean="0">
              <a:effectLst/>
              <a:latin typeface="Arial" pitchFamily="34" charset="0"/>
              <a:cs typeface="Arial" pitchFamily="34" charset="0"/>
            </a:endParaRPr>
          </a:p>
          <a:p>
            <a:pPr marL="18288" indent="0" fontAlgn="base">
              <a:buNone/>
            </a:pPr>
            <a:r>
              <a:rPr lang="sr-Cyrl-RS" dirty="0" smtClean="0">
                <a:effectLst/>
                <a:latin typeface="Arial" pitchFamily="34" charset="0"/>
                <a:cs typeface="Arial" pitchFamily="34" charset="0"/>
              </a:rPr>
              <a:t>Лабораторијске анализе су следеће:</a:t>
            </a:r>
          </a:p>
          <a:p>
            <a:pPr fontAlgn="base">
              <a:buNone/>
            </a:pPr>
            <a:r>
              <a:rPr lang="sr-Cyrl-RS" dirty="0" smtClean="0">
                <a:effectLst/>
                <a:latin typeface="Arial" pitchFamily="34" charset="0"/>
                <a:cs typeface="Arial" pitchFamily="34" charset="0"/>
              </a:rPr>
              <a:t>Серумски магнезиум - </a:t>
            </a:r>
            <a:r>
              <a:rPr lang="en-US" dirty="0" smtClean="0">
                <a:effectLst/>
                <a:latin typeface="Arial" pitchFamily="34" charset="0"/>
                <a:cs typeface="Arial" pitchFamily="34" charset="0"/>
              </a:rPr>
              <a:t>8.8 mg/dl (1.8-2.6 mg/dl),</a:t>
            </a:r>
            <a:endParaRPr lang="sr-Cyrl-RS" dirty="0" smtClean="0">
              <a:effectLst/>
              <a:latin typeface="Arial" pitchFamily="34" charset="0"/>
              <a:cs typeface="Arial" pitchFamily="34" charset="0"/>
            </a:endParaRPr>
          </a:p>
          <a:p>
            <a:pPr fontAlgn="base">
              <a:buNone/>
            </a:pPr>
            <a:r>
              <a:rPr lang="sr-Cyrl-RS" dirty="0" smtClean="0">
                <a:effectLst/>
                <a:latin typeface="Arial" pitchFamily="34" charset="0"/>
                <a:cs typeface="Arial" pitchFamily="34" charset="0"/>
              </a:rPr>
              <a:t>Фосфати </a:t>
            </a:r>
            <a:r>
              <a:rPr lang="en-US" dirty="0" smtClean="0">
                <a:effectLst/>
                <a:latin typeface="Arial" pitchFamily="34" charset="0"/>
                <a:cs typeface="Arial" pitchFamily="34" charset="0"/>
              </a:rPr>
              <a:t>2.2 mg/dl (2.5-4.5 mg/dl), </a:t>
            </a:r>
            <a:endParaRPr lang="sr-Cyrl-RS" dirty="0" smtClean="0">
              <a:effectLst/>
              <a:latin typeface="Arial" pitchFamily="34" charset="0"/>
              <a:cs typeface="Arial" pitchFamily="34" charset="0"/>
            </a:endParaRPr>
          </a:p>
          <a:p>
            <a:pPr fontAlgn="base">
              <a:buNone/>
            </a:pPr>
            <a:r>
              <a:rPr lang="sr-Cyrl-RS" dirty="0" smtClean="0">
                <a:effectLst/>
                <a:latin typeface="Arial" pitchFamily="34" charset="0"/>
                <a:cs typeface="Arial" pitchFamily="34" charset="0"/>
              </a:rPr>
              <a:t>Калцијум</a:t>
            </a:r>
            <a:r>
              <a:rPr lang="en-US" dirty="0" smtClean="0">
                <a:effectLst/>
                <a:latin typeface="Arial" pitchFamily="34" charset="0"/>
                <a:cs typeface="Arial" pitchFamily="34" charset="0"/>
              </a:rPr>
              <a:t> 7.3 mg/dl (8.6-10.0)</a:t>
            </a:r>
            <a:endParaRPr lang="sr-Cyrl-RS" dirty="0" smtClean="0">
              <a:effectLst/>
              <a:latin typeface="Arial" pitchFamily="34" charset="0"/>
              <a:cs typeface="Arial" pitchFamily="34" charset="0"/>
            </a:endParaRPr>
          </a:p>
          <a:p>
            <a:pPr fontAlgn="base">
              <a:buNone/>
            </a:pPr>
            <a:r>
              <a:rPr lang="en-US" dirty="0" smtClean="0">
                <a:effectLst/>
                <a:latin typeface="Arial" pitchFamily="34" charset="0"/>
                <a:cs typeface="Arial" pitchFamily="34" charset="0"/>
              </a:rPr>
              <a:t> </a:t>
            </a:r>
            <a:r>
              <a:rPr lang="sr-Cyrl-RS" dirty="0" smtClean="0">
                <a:effectLst/>
                <a:latin typeface="Arial" pitchFamily="34" charset="0"/>
                <a:cs typeface="Arial" pitchFamily="34" charset="0"/>
              </a:rPr>
              <a:t>Креатинин</a:t>
            </a:r>
            <a:r>
              <a:rPr lang="en-US" dirty="0" smtClean="0">
                <a:effectLst/>
                <a:latin typeface="Arial" pitchFamily="34" charset="0"/>
                <a:cs typeface="Arial" pitchFamily="34" charset="0"/>
              </a:rPr>
              <a:t>0.9 mg/dl (0.5-1.1 mg/dl)</a:t>
            </a:r>
            <a:endParaRPr lang="sr-Cyrl-RS" dirty="0" smtClean="0">
              <a:effectLst/>
              <a:latin typeface="Arial" pitchFamily="34" charset="0"/>
              <a:cs typeface="Arial" pitchFamily="34" charset="0"/>
            </a:endParaRPr>
          </a:p>
          <a:p>
            <a:pPr fontAlgn="base">
              <a:buNone/>
            </a:pPr>
            <a:r>
              <a:rPr lang="sr-Cyrl-RS" dirty="0" smtClean="0">
                <a:effectLst/>
                <a:latin typeface="Arial" pitchFamily="34" charset="0"/>
                <a:cs typeface="Arial" pitchFamily="34" charset="0"/>
              </a:rPr>
              <a:t>БУН</a:t>
            </a:r>
            <a:r>
              <a:rPr lang="en-US" dirty="0" smtClean="0">
                <a:effectLst/>
                <a:latin typeface="Arial" pitchFamily="34" charset="0"/>
                <a:cs typeface="Arial" pitchFamily="34" charset="0"/>
              </a:rPr>
              <a:t> 17 mg/dl (2-22 mg/dl).</a:t>
            </a:r>
          </a:p>
          <a:p>
            <a:pPr>
              <a:buNone/>
            </a:pPr>
            <a:endParaRPr lang="en-US" dirty="0">
              <a:effectLst/>
              <a:latin typeface="Arial" pitchFamily="34" charset="0"/>
              <a:cs typeface="Arial" pitchFamily="34" charset="0"/>
            </a:endParaRPr>
          </a:p>
        </p:txBody>
      </p:sp>
      <p:sp>
        <p:nvSpPr>
          <p:cNvPr id="3" name="Title 2"/>
          <p:cNvSpPr>
            <a:spLocks noGrp="1"/>
          </p:cNvSpPr>
          <p:nvPr>
            <p:ph type="title"/>
          </p:nvPr>
        </p:nvSpPr>
        <p:spPr>
          <a:xfrm>
            <a:off x="152400" y="228600"/>
            <a:ext cx="8686800" cy="533400"/>
          </a:xfrm>
        </p:spPr>
        <p:txBody>
          <a:bodyPr/>
          <a:lstStyle/>
          <a:p>
            <a:r>
              <a:rPr lang="sr-Cyrl-RS" sz="2800" dirty="0" smtClean="0">
                <a:effectLst/>
                <a:latin typeface="Arial" pitchFamily="34" charset="0"/>
                <a:cs typeface="Arial" pitchFamily="34" charset="0"/>
              </a:rPr>
              <a:t>Приказ случаја </a:t>
            </a:r>
            <a:r>
              <a:rPr lang="sr-Cyrl-RS" sz="2800" dirty="0" smtClean="0">
                <a:effectLst/>
                <a:latin typeface="Arial" pitchFamily="34" charset="0"/>
                <a:cs typeface="Arial" pitchFamily="34" charset="0"/>
              </a:rPr>
              <a:t>3</a:t>
            </a:r>
            <a:endParaRPr lang="en-US" sz="2800" dirty="0">
              <a:effectLst/>
              <a:latin typeface="Arial" pitchFamily="34" charset="0"/>
              <a:cs typeface="Arial" pitchFamily="34" charset="0"/>
            </a:endParaRPr>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228601"/>
            <a:ext cx="8610600" cy="6324600"/>
          </a:xfrm>
        </p:spPr>
        <p:txBody>
          <a:bodyPr>
            <a:noAutofit/>
          </a:bodyPr>
          <a:lstStyle/>
          <a:p>
            <a:r>
              <a:rPr lang="sr-Cyrl-RS" sz="2400" dirty="0" smtClean="0">
                <a:effectLst/>
                <a:latin typeface="Arial" pitchFamily="34" charset="0"/>
                <a:cs typeface="Arial" pitchFamily="34" charset="0"/>
              </a:rPr>
              <a:t>Питања:</a:t>
            </a:r>
          </a:p>
          <a:p>
            <a:pPr marL="475488" indent="-457200">
              <a:buAutoNum type="arabicPeriod"/>
            </a:pPr>
            <a:r>
              <a:rPr lang="sr-Cyrl-RS" sz="2400" dirty="0" smtClean="0">
                <a:effectLst/>
                <a:latin typeface="Arial" pitchFamily="34" charset="0"/>
                <a:cs typeface="Arial" pitchFamily="34" charset="0"/>
              </a:rPr>
              <a:t>Шта у лабораторијским анализама пацијенткиње одскаче од нормалних вредности?</a:t>
            </a:r>
          </a:p>
          <a:p>
            <a:pPr marL="475488" indent="-457200">
              <a:buAutoNum type="arabicPeriod"/>
            </a:pPr>
            <a:r>
              <a:rPr lang="sr-Cyrl-RS" sz="2400" dirty="0" smtClean="0">
                <a:effectLst/>
                <a:latin typeface="Arial" pitchFamily="34" charset="0"/>
                <a:cs typeface="Arial" pitchFamily="34" charset="0"/>
              </a:rPr>
              <a:t>Да ли употреба њене терапије може да доведе до поремећаја у концентрацији магнезијума?</a:t>
            </a:r>
          </a:p>
          <a:p>
            <a:pPr marL="475488" indent="-457200">
              <a:buAutoNum type="arabicPeriod"/>
            </a:pPr>
            <a:r>
              <a:rPr lang="sr-Cyrl-RS" sz="2400" dirty="0" smtClean="0">
                <a:effectLst/>
                <a:latin typeface="Arial" pitchFamily="34" charset="0"/>
                <a:cs typeface="Arial" pitchFamily="34" charset="0"/>
              </a:rPr>
              <a:t>Какав је даљи третман пацијенткиње, које параметре је неопходно пратити?</a:t>
            </a:r>
          </a:p>
          <a:p>
            <a:pPr marL="475488" indent="-457200">
              <a:buAutoNum type="arabicPeriod"/>
            </a:pPr>
            <a:r>
              <a:rPr lang="sr-Cyrl-RS" sz="2400" dirty="0" smtClean="0">
                <a:effectLst/>
                <a:latin typeface="Arial" pitchFamily="34" charset="0"/>
                <a:cs typeface="Arial" pitchFamily="34" charset="0"/>
              </a:rPr>
              <a:t>Како објашњавате повишене вредности магнезијум док су вредности калцијума и фосфата снижене?</a:t>
            </a:r>
          </a:p>
          <a:p>
            <a:pPr marL="475488" indent="-457200">
              <a:buAutoNum type="arabicPeriod"/>
            </a:pPr>
            <a:r>
              <a:rPr lang="sr-Cyrl-RS" sz="2400" dirty="0" smtClean="0">
                <a:effectLst/>
                <a:latin typeface="Arial" pitchFamily="34" charset="0"/>
                <a:cs typeface="Arial" pitchFamily="34" charset="0"/>
              </a:rPr>
              <a:t>Како се објашњава слабост пацијеткиње на пријему?</a:t>
            </a:r>
          </a:p>
          <a:p>
            <a:pPr marL="475488" indent="-457200">
              <a:buAutoNum type="arabicPeriod"/>
            </a:pPr>
            <a:r>
              <a:rPr lang="sr-Cyrl-RS" sz="2400" dirty="0" smtClean="0">
                <a:effectLst/>
                <a:latin typeface="Arial" pitchFamily="34" charset="0"/>
                <a:cs typeface="Arial" pitchFamily="34" charset="0"/>
              </a:rPr>
              <a:t>Да ли хипертензија од које болује пацијенткиња може бити узрокована поремећајем концентрације магнезијума? Објасните какав је ефекат </a:t>
            </a:r>
            <a:r>
              <a:rPr lang="sr-Cyrl-RS" sz="2400" dirty="0" smtClean="0">
                <a:effectLst/>
                <a:latin typeface="Arial" pitchFamily="34" charset="0"/>
                <a:cs typeface="Arial" pitchFamily="34" charset="0"/>
              </a:rPr>
              <a:t>к</a:t>
            </a:r>
            <a:r>
              <a:rPr lang="en-US" sz="2400" dirty="0" smtClean="0">
                <a:effectLst/>
                <a:latin typeface="Arial" pitchFamily="34" charset="0"/>
                <a:cs typeface="Arial" pitchFamily="34" charset="0"/>
              </a:rPr>
              <a:t>o</a:t>
            </a:r>
            <a:r>
              <a:rPr lang="sr-Cyrl-RS" sz="2400" dirty="0" smtClean="0">
                <a:effectLst/>
                <a:latin typeface="Arial" pitchFamily="34" charset="0"/>
                <a:cs typeface="Arial" pitchFamily="34" charset="0"/>
              </a:rPr>
              <a:t>нцентраци</a:t>
            </a:r>
            <a:r>
              <a:rPr lang="en-US" sz="2400" dirty="0" smtClean="0">
                <a:effectLst/>
                <a:latin typeface="Arial" pitchFamily="34" charset="0"/>
                <a:cs typeface="Arial" pitchFamily="34" charset="0"/>
              </a:rPr>
              <a:t>je</a:t>
            </a:r>
            <a:r>
              <a:rPr lang="sr-Cyrl-RS" sz="2400" dirty="0" smtClean="0">
                <a:effectLst/>
                <a:latin typeface="Arial" pitchFamily="34" charset="0"/>
                <a:cs typeface="Arial" pitchFamily="34" charset="0"/>
              </a:rPr>
              <a:t> </a:t>
            </a:r>
            <a:r>
              <a:rPr lang="sr-Cyrl-RS" sz="2400" dirty="0" smtClean="0">
                <a:effectLst/>
                <a:latin typeface="Arial" pitchFamily="34" charset="0"/>
                <a:cs typeface="Arial" pitchFamily="34" charset="0"/>
              </a:rPr>
              <a:t>магнезијума на срце и на притисак.</a:t>
            </a:r>
          </a:p>
          <a:p>
            <a:pPr marL="475488" indent="-457200">
              <a:buAutoNum type="arabicPeriod"/>
            </a:pPr>
            <a:endParaRPr lang="en-US" sz="2400" dirty="0">
              <a:effectLst/>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99592" y="0"/>
            <a:ext cx="7543800" cy="914400"/>
          </a:xfrm>
        </p:spPr>
        <p:txBody>
          <a:bodyPr/>
          <a:lstStyle/>
          <a:p>
            <a:r>
              <a:rPr lang="sr-Cyrl-RS" dirty="0" smtClean="0">
                <a:latin typeface="Arial" pitchFamily="34" charset="0"/>
                <a:cs typeface="Arial" pitchFamily="34" charset="0"/>
              </a:rPr>
              <a:t>Метаболизам калцијума</a:t>
            </a:r>
            <a:endParaRPr lang="sr-Latn-RS" dirty="0">
              <a:latin typeface="Arial" pitchFamily="34" charset="0"/>
              <a:cs typeface="Arial" pitchFamily="34" charset="0"/>
            </a:endParaRPr>
          </a:p>
        </p:txBody>
      </p:sp>
      <p:pic>
        <p:nvPicPr>
          <p:cNvPr id="3074" name="Picture 2" descr="C:\Users\Ivana Nikolić\Desktop\metabolizam kalcijuma.jpe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918576"/>
            <a:ext cx="9144000" cy="5894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399556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51520" y="404664"/>
            <a:ext cx="10188624" cy="914400"/>
          </a:xfrm>
        </p:spPr>
        <p:txBody>
          <a:bodyPr/>
          <a:lstStyle/>
          <a:p>
            <a:r>
              <a:rPr lang="en-US" sz="3600" b="1" dirty="0" err="1">
                <a:effectLst/>
                <a:latin typeface="Arial" pitchFamily="34" charset="0"/>
                <a:cs typeface="Arial" pitchFamily="34" charset="0"/>
              </a:rPr>
              <a:t>Апсорпција</a:t>
            </a:r>
            <a:r>
              <a:rPr lang="en-US" sz="3600" b="1" dirty="0">
                <a:effectLst/>
                <a:latin typeface="Arial" pitchFamily="34" charset="0"/>
                <a:cs typeface="Arial" pitchFamily="34" charset="0"/>
              </a:rPr>
              <a:t> </a:t>
            </a:r>
            <a:r>
              <a:rPr lang="en-US" sz="3600" b="1" dirty="0" err="1">
                <a:effectLst/>
                <a:latin typeface="Arial" pitchFamily="34" charset="0"/>
                <a:cs typeface="Arial" pitchFamily="34" charset="0"/>
              </a:rPr>
              <a:t>калцијума</a:t>
            </a:r>
            <a:r>
              <a:rPr lang="en-US" sz="3600" b="1" dirty="0">
                <a:effectLst/>
                <a:latin typeface="Arial" pitchFamily="34" charset="0"/>
                <a:cs typeface="Arial" pitchFamily="34" charset="0"/>
              </a:rPr>
              <a:t> у </a:t>
            </a:r>
            <a:r>
              <a:rPr lang="en-US" sz="3600" b="1" dirty="0" err="1">
                <a:effectLst/>
                <a:latin typeface="Arial" pitchFamily="34" charset="0"/>
                <a:cs typeface="Arial" pitchFamily="34" charset="0"/>
              </a:rPr>
              <a:t>интестинуму</a:t>
            </a:r>
            <a:r>
              <a:rPr lang="sr-Latn-RS" sz="3600" dirty="0">
                <a:effectLst/>
                <a:latin typeface="Arial" pitchFamily="34" charset="0"/>
                <a:cs typeface="Arial" pitchFamily="34" charset="0"/>
              </a:rPr>
              <a:t/>
            </a:r>
            <a:br>
              <a:rPr lang="sr-Latn-RS" sz="3600" dirty="0">
                <a:effectLst/>
                <a:latin typeface="Arial" pitchFamily="34" charset="0"/>
                <a:cs typeface="Arial" pitchFamily="34" charset="0"/>
              </a:rPr>
            </a:br>
            <a:endParaRPr lang="sr-Latn-RS" sz="3600" dirty="0">
              <a:latin typeface="Arial" pitchFamily="34" charset="0"/>
              <a:cs typeface="Arial" pitchFamily="34" charset="0"/>
            </a:endParaRPr>
          </a:p>
        </p:txBody>
      </p:sp>
      <p:pic>
        <p:nvPicPr>
          <p:cNvPr id="4098" name="Picture 2" descr="C:\Users\Ivana Nikolić\Desktop\abs ca intestinum.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7447" b="2498"/>
          <a:stretch/>
        </p:blipFill>
        <p:spPr bwMode="auto">
          <a:xfrm>
            <a:off x="35496" y="836712"/>
            <a:ext cx="6542725" cy="5686918"/>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584973" y="4509120"/>
            <a:ext cx="2714589" cy="1169551"/>
          </a:xfrm>
          <a:prstGeom prst="rect">
            <a:avLst/>
          </a:prstGeom>
          <a:noFill/>
        </p:spPr>
        <p:txBody>
          <a:bodyPr wrap="none" rtlCol="0">
            <a:spAutoFit/>
          </a:bodyPr>
          <a:lstStyle/>
          <a:p>
            <a:r>
              <a:rPr lang="en-US" sz="1400" dirty="0" err="1">
                <a:latin typeface="Arial" pitchFamily="34" charset="0"/>
                <a:cs typeface="Arial" pitchFamily="34" charset="0"/>
              </a:rPr>
              <a:t>Апсорпција</a:t>
            </a:r>
            <a:r>
              <a:rPr lang="en-US" sz="1400" dirty="0">
                <a:latin typeface="Arial" pitchFamily="34" charset="0"/>
                <a:cs typeface="Arial" pitchFamily="34" charset="0"/>
              </a:rPr>
              <a:t> </a:t>
            </a:r>
            <a:r>
              <a:rPr lang="en-US" sz="1400" dirty="0" err="1" smtClean="0">
                <a:latin typeface="Arial" pitchFamily="34" charset="0"/>
                <a:cs typeface="Arial" pitchFamily="34" charset="0"/>
              </a:rPr>
              <a:t>парацелуламим</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путем</a:t>
            </a:r>
            <a:r>
              <a:rPr lang="en-US" sz="1400" dirty="0" smtClean="0">
                <a:latin typeface="Arial" pitchFamily="34" charset="0"/>
                <a:cs typeface="Arial" pitchFamily="34" charset="0"/>
              </a:rPr>
              <a:t> </a:t>
            </a:r>
            <a:r>
              <a:rPr lang="en-US" sz="1400" dirty="0" err="1">
                <a:latin typeface="Arial" pitchFamily="34" charset="0"/>
                <a:cs typeface="Arial" pitchFamily="34" charset="0"/>
              </a:rPr>
              <a:t>је</a:t>
            </a:r>
            <a:r>
              <a:rPr lang="en-US" sz="1400" dirty="0">
                <a:latin typeface="Arial" pitchFamily="34" charset="0"/>
                <a:cs typeface="Arial" pitchFamily="34" charset="0"/>
              </a:rPr>
              <a:t> </a:t>
            </a:r>
            <a:r>
              <a:rPr lang="en-US" sz="1400" dirty="0" err="1">
                <a:latin typeface="Arial" pitchFamily="34" charset="0"/>
                <a:cs typeface="Arial" pitchFamily="34" charset="0"/>
              </a:rPr>
              <a:t>пасивна</a:t>
            </a:r>
            <a:r>
              <a:rPr lang="en-US" sz="1400" dirty="0">
                <a:latin typeface="Arial" pitchFamily="34" charset="0"/>
                <a:cs typeface="Arial" pitchFamily="34" charset="0"/>
              </a:rPr>
              <a:t> и </a:t>
            </a:r>
            <a:r>
              <a:rPr lang="en-US" sz="1400" dirty="0" err="1" smtClean="0">
                <a:latin typeface="Arial" pitchFamily="34" charset="0"/>
                <a:cs typeface="Arial" pitchFamily="34" charset="0"/>
              </a:rPr>
              <a:t>дешава</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се</a:t>
            </a:r>
            <a:r>
              <a:rPr lang="en-US" sz="1400" dirty="0" smtClean="0">
                <a:latin typeface="Arial" pitchFamily="34" charset="0"/>
                <a:cs typeface="Arial" pitchFamily="34" charset="0"/>
              </a:rPr>
              <a:t> </a:t>
            </a:r>
            <a:r>
              <a:rPr lang="en-US" sz="1400" dirty="0" err="1">
                <a:latin typeface="Arial" pitchFamily="34" charset="0"/>
                <a:cs typeface="Arial" pitchFamily="34" charset="0"/>
              </a:rPr>
              <a:t>када</a:t>
            </a:r>
            <a:r>
              <a:rPr lang="en-US" sz="1400" dirty="0">
                <a:latin typeface="Arial" pitchFamily="34" charset="0"/>
                <a:cs typeface="Arial" pitchFamily="34" charset="0"/>
              </a:rPr>
              <a:t> </a:t>
            </a:r>
            <a:r>
              <a:rPr lang="en-US" sz="1400" dirty="0" err="1">
                <a:latin typeface="Arial" pitchFamily="34" charset="0"/>
                <a:cs typeface="Arial" pitchFamily="34" charset="0"/>
              </a:rPr>
              <a:t>је</a:t>
            </a:r>
            <a:r>
              <a:rPr lang="en-US" sz="1400" dirty="0">
                <a:latin typeface="Arial" pitchFamily="34" charset="0"/>
                <a:cs typeface="Arial" pitchFamily="34" charset="0"/>
              </a:rPr>
              <a:t> </a:t>
            </a:r>
            <a:r>
              <a:rPr lang="en-US" sz="1400" dirty="0" err="1" smtClean="0">
                <a:latin typeface="Arial" pitchFamily="34" charset="0"/>
                <a:cs typeface="Arial" pitchFamily="34" charset="0"/>
              </a:rPr>
              <a:t>концентрација</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калцијума</a:t>
            </a:r>
            <a:r>
              <a:rPr lang="en-US" sz="1400" dirty="0" smtClean="0">
                <a:latin typeface="Arial" pitchFamily="34" charset="0"/>
                <a:cs typeface="Arial" pitchFamily="34" charset="0"/>
              </a:rPr>
              <a:t> </a:t>
            </a:r>
            <a:r>
              <a:rPr lang="en-US" sz="1400" dirty="0">
                <a:latin typeface="Arial" pitchFamily="34" charset="0"/>
                <a:cs typeface="Arial" pitchFamily="34" charset="0"/>
              </a:rPr>
              <a:t>у </a:t>
            </a:r>
            <a:r>
              <a:rPr lang="en-US" sz="1400" dirty="0" err="1">
                <a:latin typeface="Arial" pitchFamily="34" charset="0"/>
                <a:cs typeface="Arial" pitchFamily="34" charset="0"/>
              </a:rPr>
              <a:t>лумену</a:t>
            </a:r>
            <a:r>
              <a:rPr lang="en-US" sz="1400" dirty="0">
                <a:latin typeface="Arial" pitchFamily="34" charset="0"/>
                <a:cs typeface="Arial" pitchFamily="34" charset="0"/>
              </a:rPr>
              <a:t> </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висока</a:t>
            </a:r>
            <a:r>
              <a:rPr lang="sr-Cyrl-RS" sz="1400" dirty="0" smtClean="0">
                <a:latin typeface="Arial" pitchFamily="34" charset="0"/>
                <a:cs typeface="Arial" pitchFamily="34" charset="0"/>
              </a:rPr>
              <a:t> –</a:t>
            </a:r>
          </a:p>
          <a:p>
            <a:r>
              <a:rPr lang="sr-Cyrl-RS" sz="1400" dirty="0" smtClean="0">
                <a:latin typeface="Arial" pitchFamily="34" charset="0"/>
                <a:cs typeface="Arial" pitchFamily="34" charset="0"/>
              </a:rPr>
              <a:t>Индиректно утиче калцитриол</a:t>
            </a:r>
            <a:endParaRPr lang="sr-Latn-RS" sz="1400" dirty="0">
              <a:latin typeface="Arial" pitchFamily="34" charset="0"/>
              <a:cs typeface="Arial" pitchFamily="34" charset="0"/>
            </a:endParaRPr>
          </a:p>
        </p:txBody>
      </p:sp>
      <p:sp>
        <p:nvSpPr>
          <p:cNvPr id="5" name="TextBox 4"/>
          <p:cNvSpPr txBox="1"/>
          <p:nvPr/>
        </p:nvSpPr>
        <p:spPr>
          <a:xfrm>
            <a:off x="6578221" y="1340768"/>
            <a:ext cx="2657843" cy="1815882"/>
          </a:xfrm>
          <a:prstGeom prst="rect">
            <a:avLst/>
          </a:prstGeom>
          <a:noFill/>
        </p:spPr>
        <p:txBody>
          <a:bodyPr wrap="none" rtlCol="0">
            <a:spAutoFit/>
          </a:bodyPr>
          <a:lstStyle/>
          <a:p>
            <a:r>
              <a:rPr lang="en-US" sz="1400" dirty="0" err="1">
                <a:latin typeface="Arial" pitchFamily="34" charset="0"/>
                <a:cs typeface="Arial" pitchFamily="34" charset="0"/>
              </a:rPr>
              <a:t>Под</a:t>
            </a:r>
            <a:r>
              <a:rPr lang="en-US" sz="1400" dirty="0">
                <a:latin typeface="Arial" pitchFamily="34" charset="0"/>
                <a:cs typeface="Arial" pitchFamily="34" charset="0"/>
              </a:rPr>
              <a:t> </a:t>
            </a:r>
            <a:r>
              <a:rPr lang="en-US" sz="1400" dirty="0" err="1">
                <a:latin typeface="Arial" pitchFamily="34" charset="0"/>
                <a:cs typeface="Arial" pitchFamily="34" charset="0"/>
              </a:rPr>
              <a:t>утицајем</a:t>
            </a:r>
            <a:r>
              <a:rPr lang="en-US" sz="1400" dirty="0">
                <a:latin typeface="Arial" pitchFamily="34" charset="0"/>
                <a:cs typeface="Arial" pitchFamily="34" charset="0"/>
              </a:rPr>
              <a:t> </a:t>
            </a:r>
            <a:r>
              <a:rPr lang="en-US" sz="1400" dirty="0" err="1">
                <a:latin typeface="Arial" pitchFamily="34" charset="0"/>
                <a:cs typeface="Arial" pitchFamily="34" charset="0"/>
              </a:rPr>
              <a:t>калцитриола</a:t>
            </a:r>
            <a:r>
              <a:rPr lang="en-US" sz="1400" dirty="0">
                <a:latin typeface="Arial" pitchFamily="34" charset="0"/>
                <a:cs typeface="Arial" pitchFamily="34" charset="0"/>
              </a:rPr>
              <a:t> </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епителне</a:t>
            </a:r>
            <a:r>
              <a:rPr lang="en-US" sz="1400" dirty="0" smtClean="0">
                <a:latin typeface="Arial" pitchFamily="34" charset="0"/>
                <a:cs typeface="Arial" pitchFamily="34" charset="0"/>
              </a:rPr>
              <a:t> </a:t>
            </a:r>
            <a:r>
              <a:rPr lang="en-US" sz="1400" dirty="0" err="1">
                <a:latin typeface="Arial" pitchFamily="34" charset="0"/>
                <a:cs typeface="Arial" pitchFamily="34" charset="0"/>
              </a:rPr>
              <a:t>ћелије</a:t>
            </a:r>
            <a:r>
              <a:rPr lang="en-US" sz="1400" dirty="0">
                <a:latin typeface="Arial" pitchFamily="34" charset="0"/>
                <a:cs typeface="Arial" pitchFamily="34" charset="0"/>
              </a:rPr>
              <a:t> </a:t>
            </a:r>
            <a:r>
              <a:rPr lang="en-US" sz="1400" dirty="0" err="1" smtClean="0">
                <a:latin typeface="Arial" pitchFamily="34" charset="0"/>
                <a:cs typeface="Arial" pitchFamily="34" charset="0"/>
              </a:rPr>
              <a:t>интестинума</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повећавају</a:t>
            </a:r>
            <a:r>
              <a:rPr lang="en-US" sz="1400" dirty="0" smtClean="0">
                <a:latin typeface="Arial" pitchFamily="34" charset="0"/>
                <a:cs typeface="Arial" pitchFamily="34" charset="0"/>
              </a:rPr>
              <a:t> </a:t>
            </a:r>
            <a:r>
              <a:rPr lang="en-US" sz="1400" dirty="0" err="1">
                <a:latin typeface="Arial" pitchFamily="34" charset="0"/>
                <a:cs typeface="Arial" pitchFamily="34" charset="0"/>
              </a:rPr>
              <a:t>синтезу</a:t>
            </a:r>
            <a:r>
              <a:rPr lang="en-US" sz="1400" dirty="0">
                <a:latin typeface="Arial" pitchFamily="34" charset="0"/>
                <a:cs typeface="Arial" pitchFamily="34" charset="0"/>
              </a:rPr>
              <a:t> </a:t>
            </a:r>
            <a:r>
              <a:rPr lang="en-US" sz="1400" dirty="0" err="1" smtClean="0">
                <a:latin typeface="Arial" pitchFamily="34" charset="0"/>
                <a:cs typeface="Arial" pitchFamily="34" charset="0"/>
              </a:rPr>
              <a:t>протеина</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калбиндина</a:t>
            </a:r>
            <a:r>
              <a:rPr lang="en-US" sz="1400" dirty="0" smtClean="0">
                <a:latin typeface="Arial" pitchFamily="34" charset="0"/>
                <a:cs typeface="Arial" pitchFamily="34" charset="0"/>
              </a:rPr>
              <a:t> </a:t>
            </a:r>
            <a:r>
              <a:rPr lang="en-US" sz="1400" dirty="0" err="1" smtClean="0">
                <a:latin typeface="Arial" pitchFamily="34" charset="0"/>
                <a:cs typeface="Arial" pitchFamily="34" charset="0"/>
              </a:rPr>
              <a:t>за</a:t>
            </a:r>
            <a:r>
              <a:rPr lang="en-US" sz="1400" dirty="0" smtClean="0">
                <a:latin typeface="Arial" pitchFamily="34" charset="0"/>
                <a:cs typeface="Arial" pitchFamily="34" charset="0"/>
              </a:rPr>
              <a:t> </a:t>
            </a:r>
            <a:r>
              <a:rPr lang="en-US" sz="1400" dirty="0" err="1">
                <a:latin typeface="Arial" pitchFamily="34" charset="0"/>
                <a:cs typeface="Arial" pitchFamily="34" charset="0"/>
              </a:rPr>
              <a:t>који</a:t>
            </a:r>
            <a:r>
              <a:rPr lang="en-US" sz="1400" dirty="0">
                <a:latin typeface="Arial" pitchFamily="34" charset="0"/>
                <a:cs typeface="Arial" pitchFamily="34" charset="0"/>
              </a:rPr>
              <a:t> </a:t>
            </a:r>
            <a:r>
              <a:rPr lang="en-US" sz="1400" dirty="0" err="1">
                <a:latin typeface="Arial" pitchFamily="34" charset="0"/>
                <a:cs typeface="Arial" pitchFamily="34" charset="0"/>
              </a:rPr>
              <a:t>се</a:t>
            </a:r>
            <a:r>
              <a:rPr lang="en-US" sz="1400" dirty="0">
                <a:latin typeface="Arial" pitchFamily="34" charset="0"/>
                <a:cs typeface="Arial" pitchFamily="34" charset="0"/>
              </a:rPr>
              <a:t> </a:t>
            </a:r>
            <a:r>
              <a:rPr lang="en-US" sz="1400" dirty="0" err="1">
                <a:latin typeface="Arial" pitchFamily="34" charset="0"/>
                <a:cs typeface="Arial" pitchFamily="34" charset="0"/>
              </a:rPr>
              <a:t>везује</a:t>
            </a:r>
            <a:r>
              <a:rPr lang="en-US" sz="1400" dirty="0">
                <a:latin typeface="Arial" pitchFamily="34" charset="0"/>
                <a:cs typeface="Arial" pitchFamily="34" charset="0"/>
              </a:rPr>
              <a:t> </a:t>
            </a:r>
            <a:endParaRPr lang="sr-Cyrl-RS" sz="1400" dirty="0">
              <a:latin typeface="Arial" pitchFamily="34" charset="0"/>
              <a:cs typeface="Arial" pitchFamily="34" charset="0"/>
            </a:endParaRPr>
          </a:p>
          <a:p>
            <a:r>
              <a:rPr lang="sr-Cyrl-RS" sz="1400" dirty="0" smtClean="0">
                <a:latin typeface="Arial" pitchFamily="34" charset="0"/>
                <a:cs typeface="Arial" pitchFamily="34" charset="0"/>
              </a:rPr>
              <a:t>Са</a:t>
            </a:r>
            <a:r>
              <a:rPr lang="en-US" sz="1400" dirty="0" smtClean="0">
                <a:latin typeface="Arial" pitchFamily="34" charset="0"/>
                <a:cs typeface="Arial" pitchFamily="34" charset="0"/>
              </a:rPr>
              <a:t> </a:t>
            </a:r>
            <a:r>
              <a:rPr lang="en-US" sz="1400" dirty="0" err="1">
                <a:latin typeface="Arial" pitchFamily="34" charset="0"/>
                <a:cs typeface="Arial" pitchFamily="34" charset="0"/>
              </a:rPr>
              <a:t>чиме</a:t>
            </a:r>
            <a:r>
              <a:rPr lang="en-US" sz="1400" dirty="0">
                <a:latin typeface="Arial" pitchFamily="34" charset="0"/>
                <a:cs typeface="Arial" pitchFamily="34" charset="0"/>
              </a:rPr>
              <a:t> </a:t>
            </a:r>
            <a:r>
              <a:rPr lang="en-US" sz="1400" dirty="0" err="1">
                <a:latin typeface="Arial" pitchFamily="34" charset="0"/>
                <a:cs typeface="Arial" pitchFamily="34" charset="0"/>
              </a:rPr>
              <a:t>се</a:t>
            </a:r>
            <a:r>
              <a:rPr lang="en-US" sz="1400" dirty="0">
                <a:latin typeface="Arial" pitchFamily="34" charset="0"/>
                <a:cs typeface="Arial" pitchFamily="34" charset="0"/>
              </a:rPr>
              <a:t> </a:t>
            </a:r>
            <a:r>
              <a:rPr lang="en-US" sz="1400" dirty="0" err="1" smtClean="0">
                <a:latin typeface="Arial" pitchFamily="34" charset="0"/>
                <a:cs typeface="Arial" pitchFamily="34" charset="0"/>
              </a:rPr>
              <a:t>растерећује</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комплекс</a:t>
            </a:r>
            <a:r>
              <a:rPr lang="en-US" sz="1400" dirty="0" smtClean="0">
                <a:latin typeface="Arial" pitchFamily="34" charset="0"/>
                <a:cs typeface="Arial" pitchFamily="34" charset="0"/>
              </a:rPr>
              <a:t> </a:t>
            </a:r>
            <a:r>
              <a:rPr lang="sr-Cyrl-RS" sz="1400" dirty="0" smtClean="0">
                <a:latin typeface="Arial" pitchFamily="34" charset="0"/>
                <a:cs typeface="Arial" pitchFamily="34" charset="0"/>
              </a:rPr>
              <a:t>Са</a:t>
            </a:r>
            <a:r>
              <a:rPr lang="en-US" sz="1400" dirty="0" smtClean="0">
                <a:latin typeface="Arial" pitchFamily="34" charset="0"/>
                <a:cs typeface="Arial" pitchFamily="34" charset="0"/>
              </a:rPr>
              <a:t>-</a:t>
            </a:r>
            <a:r>
              <a:rPr lang="en-US" sz="1400" dirty="0" err="1" smtClean="0">
                <a:latin typeface="Arial" pitchFamily="34" charset="0"/>
                <a:cs typeface="Arial" pitchFamily="34" charset="0"/>
              </a:rPr>
              <a:t>калмодулин</a:t>
            </a:r>
            <a:endParaRPr lang="sr-Cyrl-RS" sz="1400" dirty="0" smtClean="0">
              <a:latin typeface="Arial" pitchFamily="34" charset="0"/>
              <a:cs typeface="Arial" pitchFamily="34" charset="0"/>
            </a:endParaRPr>
          </a:p>
          <a:p>
            <a:r>
              <a:rPr lang="en-US" sz="1400" dirty="0" err="1" smtClean="0">
                <a:latin typeface="Arial" pitchFamily="34" charset="0"/>
                <a:cs typeface="Arial" pitchFamily="34" charset="0"/>
              </a:rPr>
              <a:t>који</a:t>
            </a:r>
            <a:r>
              <a:rPr lang="en-US" sz="1400" dirty="0" smtClean="0">
                <a:latin typeface="Arial" pitchFamily="34" charset="0"/>
                <a:cs typeface="Arial" pitchFamily="34" charset="0"/>
              </a:rPr>
              <a:t> </a:t>
            </a:r>
            <a:r>
              <a:rPr lang="en-US" sz="1400" dirty="0" err="1">
                <a:latin typeface="Arial" pitchFamily="34" charset="0"/>
                <a:cs typeface="Arial" pitchFamily="34" charset="0"/>
              </a:rPr>
              <a:t>може</a:t>
            </a:r>
            <a:r>
              <a:rPr lang="en-US" sz="1400" dirty="0">
                <a:latin typeface="Arial" pitchFamily="34" charset="0"/>
                <a:cs typeface="Arial" pitchFamily="34" charset="0"/>
              </a:rPr>
              <a:t> </a:t>
            </a:r>
            <a:r>
              <a:rPr lang="en-US" sz="1400" dirty="0" err="1">
                <a:latin typeface="Arial" pitchFamily="34" charset="0"/>
                <a:cs typeface="Arial" pitchFamily="34" charset="0"/>
              </a:rPr>
              <a:t>да</a:t>
            </a:r>
            <a:r>
              <a:rPr lang="en-US" sz="1400" dirty="0">
                <a:latin typeface="Arial" pitchFamily="34" charset="0"/>
                <a:cs typeface="Arial" pitchFamily="34" charset="0"/>
              </a:rPr>
              <a:t> </a:t>
            </a:r>
            <a:r>
              <a:rPr lang="en-US" sz="1400" dirty="0" err="1">
                <a:latin typeface="Arial" pitchFamily="34" charset="0"/>
                <a:cs typeface="Arial" pitchFamily="34" charset="0"/>
              </a:rPr>
              <a:t>преузима</a:t>
            </a:r>
            <a:r>
              <a:rPr lang="en-US" sz="1400" dirty="0">
                <a:latin typeface="Arial" pitchFamily="34" charset="0"/>
                <a:cs typeface="Arial" pitchFamily="34" charset="0"/>
              </a:rPr>
              <a:t> </a:t>
            </a:r>
            <a:r>
              <a:rPr lang="sr-Cyrl-RS" sz="1400" dirty="0" smtClean="0">
                <a:latin typeface="Arial" pitchFamily="34" charset="0"/>
                <a:cs typeface="Arial" pitchFamily="34" charset="0"/>
              </a:rPr>
              <a:t>Са</a:t>
            </a:r>
          </a:p>
          <a:p>
            <a:r>
              <a:rPr lang="en-US" sz="1400" dirty="0" err="1" smtClean="0">
                <a:latin typeface="Arial" pitchFamily="34" charset="0"/>
                <a:cs typeface="Arial" pitchFamily="34" charset="0"/>
              </a:rPr>
              <a:t>из</a:t>
            </a:r>
            <a:r>
              <a:rPr lang="en-US" sz="1400" dirty="0" smtClean="0">
                <a:latin typeface="Arial" pitchFamily="34" charset="0"/>
                <a:cs typeface="Arial" pitchFamily="34" charset="0"/>
              </a:rPr>
              <a:t> </a:t>
            </a:r>
            <a:r>
              <a:rPr lang="en-US" sz="1400" dirty="0" err="1">
                <a:latin typeface="Arial" pitchFamily="34" charset="0"/>
                <a:cs typeface="Arial" pitchFamily="34" charset="0"/>
              </a:rPr>
              <a:t>региона</a:t>
            </a:r>
            <a:r>
              <a:rPr lang="en-US" sz="1400" dirty="0">
                <a:latin typeface="Arial" pitchFamily="34" charset="0"/>
                <a:cs typeface="Arial" pitchFamily="34" charset="0"/>
              </a:rPr>
              <a:t> </a:t>
            </a:r>
            <a:r>
              <a:rPr lang="en-US" sz="1400" dirty="0" err="1">
                <a:latin typeface="Arial" pitchFamily="34" charset="0"/>
                <a:cs typeface="Arial" pitchFamily="34" charset="0"/>
              </a:rPr>
              <a:t>микровила</a:t>
            </a:r>
            <a:endParaRPr lang="sr-Latn-RS" sz="1400" dirty="0">
              <a:latin typeface="Arial" pitchFamily="34" charset="0"/>
              <a:cs typeface="Arial" pitchFamily="34" charset="0"/>
            </a:endParaRPr>
          </a:p>
        </p:txBody>
      </p:sp>
    </p:spTree>
    <p:extLst>
      <p:ext uri="{BB962C8B-B14F-4D97-AF65-F5344CB8AC3E}">
        <p14:creationId xmlns:p14="http://schemas.microsoft.com/office/powerpoint/2010/main" val="181318168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188640"/>
            <a:ext cx="9252520" cy="914400"/>
          </a:xfrm>
        </p:spPr>
        <p:txBody>
          <a:bodyPr/>
          <a:lstStyle/>
          <a:p>
            <a:r>
              <a:rPr lang="en-US" sz="2700" b="1" dirty="0" err="1">
                <a:effectLst/>
                <a:latin typeface="Arial" pitchFamily="34" charset="0"/>
                <a:cs typeface="Arial" pitchFamily="34" charset="0"/>
              </a:rPr>
              <a:t>Реапсорпција</a:t>
            </a:r>
            <a:r>
              <a:rPr lang="en-US" sz="2700" b="1" dirty="0">
                <a:effectLst/>
                <a:latin typeface="Arial" pitchFamily="34" charset="0"/>
                <a:cs typeface="Arial" pitchFamily="34" charset="0"/>
              </a:rPr>
              <a:t> и </a:t>
            </a:r>
            <a:r>
              <a:rPr lang="en-US" sz="2700" b="1" dirty="0" err="1">
                <a:effectLst/>
                <a:latin typeface="Arial" pitchFamily="34" charset="0"/>
                <a:cs typeface="Arial" pitchFamily="34" charset="0"/>
              </a:rPr>
              <a:t>излучивање</a:t>
            </a:r>
            <a:r>
              <a:rPr lang="en-US" sz="2700" b="1" dirty="0">
                <a:effectLst/>
                <a:latin typeface="Arial" pitchFamily="34" charset="0"/>
                <a:cs typeface="Arial" pitchFamily="34" charset="0"/>
              </a:rPr>
              <a:t> </a:t>
            </a:r>
            <a:r>
              <a:rPr lang="en-US" sz="2700" b="1" dirty="0" err="1">
                <a:effectLst/>
                <a:latin typeface="Arial" pitchFamily="34" charset="0"/>
                <a:cs typeface="Arial" pitchFamily="34" charset="0"/>
              </a:rPr>
              <a:t>калцијума</a:t>
            </a:r>
            <a:r>
              <a:rPr lang="en-US" sz="2700" b="1" dirty="0">
                <a:effectLst/>
                <a:latin typeface="Arial" pitchFamily="34" charset="0"/>
                <a:cs typeface="Arial" pitchFamily="34" charset="0"/>
              </a:rPr>
              <a:t> у </a:t>
            </a:r>
            <a:r>
              <a:rPr lang="en-US" sz="2700" b="1" dirty="0" err="1">
                <a:effectLst/>
                <a:latin typeface="Arial" pitchFamily="34" charset="0"/>
                <a:cs typeface="Arial" pitchFamily="34" charset="0"/>
              </a:rPr>
              <a:t>бубрезима</a:t>
            </a:r>
            <a:r>
              <a:rPr lang="sr-Latn-RS" sz="2700" dirty="0">
                <a:effectLst/>
                <a:latin typeface="Arial" pitchFamily="34" charset="0"/>
                <a:cs typeface="Arial" pitchFamily="34" charset="0"/>
              </a:rPr>
              <a:t/>
            </a:r>
            <a:br>
              <a:rPr lang="sr-Latn-RS" sz="2700" dirty="0">
                <a:effectLst/>
                <a:latin typeface="Arial" pitchFamily="34" charset="0"/>
                <a:cs typeface="Arial" pitchFamily="34" charset="0"/>
              </a:rPr>
            </a:br>
            <a:endParaRPr lang="sr-Latn-RS" sz="2700" dirty="0">
              <a:latin typeface="Arial" pitchFamily="34" charset="0"/>
              <a:cs typeface="Arial" pitchFamily="34" charset="0"/>
            </a:endParaRPr>
          </a:p>
        </p:txBody>
      </p:sp>
      <p:pic>
        <p:nvPicPr>
          <p:cNvPr id="5122" name="Picture 2" descr="C:\Users\Ivana Nikolić\Desktop\ca bubrezi.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2" y="690563"/>
            <a:ext cx="7771011" cy="5692142"/>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95536" y="6597352"/>
            <a:ext cx="5397631" cy="246221"/>
          </a:xfrm>
          <a:prstGeom prst="rect">
            <a:avLst/>
          </a:prstGeom>
          <a:noFill/>
        </p:spPr>
        <p:txBody>
          <a:bodyPr wrap="none" rtlCol="0">
            <a:spAutoFit/>
          </a:bodyPr>
          <a:lstStyle/>
          <a:p>
            <a:r>
              <a:rPr lang="sr-Latn-RS" sz="1000" dirty="0" smtClean="0">
                <a:latin typeface="Arial" pitchFamily="34" charset="0"/>
                <a:cs typeface="Arial" pitchFamily="34" charset="0"/>
              </a:rPr>
              <a:t>https</a:t>
            </a:r>
            <a:r>
              <a:rPr lang="sr-Latn-RS" sz="1000" smtClean="0">
                <a:latin typeface="Arial" pitchFamily="34" charset="0"/>
                <a:cs typeface="Arial" pitchFamily="34" charset="0"/>
              </a:rPr>
              <a:t>://www.memorangapp.com/flashcards/120525/9-7+Calcium</a:t>
            </a:r>
            <a:r>
              <a:rPr lang="sr-Latn-RS" sz="1000" dirty="0" smtClean="0">
                <a:latin typeface="Arial" pitchFamily="34" charset="0"/>
                <a:cs typeface="Arial" pitchFamily="34" charset="0"/>
              </a:rPr>
              <a:t>+%26+Phosphate+Balance/</a:t>
            </a:r>
            <a:endParaRPr lang="sr-Latn-RS" sz="1000" dirty="0">
              <a:latin typeface="Arial" pitchFamily="34" charset="0"/>
              <a:cs typeface="Arial" pitchFamily="34" charset="0"/>
            </a:endParaRPr>
          </a:p>
        </p:txBody>
      </p:sp>
    </p:spTree>
    <p:extLst>
      <p:ext uri="{BB962C8B-B14F-4D97-AF65-F5344CB8AC3E}">
        <p14:creationId xmlns:p14="http://schemas.microsoft.com/office/powerpoint/2010/main" val="12860391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53" y="1138237"/>
            <a:ext cx="8920047" cy="4729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0483745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Elemental</Template>
  <TotalTime>8090</TotalTime>
  <Words>4530</Words>
  <Application>Microsoft Office PowerPoint</Application>
  <PresentationFormat>On-screen Show (4:3)</PresentationFormat>
  <Paragraphs>431</Paragraphs>
  <Slides>58</Slides>
  <Notes>0</Notes>
  <HiddenSlides>0</HiddenSlides>
  <MMClips>0</MMClips>
  <ScaleCrop>false</ScaleCrop>
  <HeadingPairs>
    <vt:vector size="4" baseType="variant">
      <vt:variant>
        <vt:lpstr>Theme</vt:lpstr>
      </vt:variant>
      <vt:variant>
        <vt:i4>1</vt:i4>
      </vt:variant>
      <vt:variant>
        <vt:lpstr>Slide Titles</vt:lpstr>
      </vt:variant>
      <vt:variant>
        <vt:i4>58</vt:i4>
      </vt:variant>
    </vt:vector>
  </HeadingPairs>
  <TitlesOfParts>
    <vt:vector size="59" baseType="lpstr">
      <vt:lpstr>Elemental</vt:lpstr>
      <vt:lpstr>ИАСФ    </vt:lpstr>
      <vt:lpstr>PowerPoint Presentation</vt:lpstr>
      <vt:lpstr>Калцијум</vt:lpstr>
      <vt:lpstr>PowerPoint Presentation</vt:lpstr>
      <vt:lpstr>PowerPoint Presentation</vt:lpstr>
      <vt:lpstr>Метаболизам калцијума</vt:lpstr>
      <vt:lpstr>Апсорпција калцијума у интестинуму </vt:lpstr>
      <vt:lpstr>Реапсорпција и излучивање калцијума у бубрезима </vt:lpstr>
      <vt:lpstr>PowerPoint Presentation</vt:lpstr>
      <vt:lpstr>Улога костију у одржавању баланса калцијума </vt:lpstr>
      <vt:lpstr>РЕГУЛАЦИЈА МЕТАБОЛИЗМА КАЛЦИЈУМА </vt:lpstr>
      <vt:lpstr>Хормонска регулација метаболизма Са</vt:lpstr>
      <vt:lpstr>PowerPoint Presentation</vt:lpstr>
      <vt:lpstr>Снижена концентрација калцијума</vt:lpstr>
      <vt:lpstr>Калцитонин</vt:lpstr>
      <vt:lpstr>PowerPoint Presentation</vt:lpstr>
      <vt:lpstr>Витамин Д3-дејство</vt:lpstr>
      <vt:lpstr>PowerPoint Presentation</vt:lpstr>
      <vt:lpstr>PowerPoint Presentation</vt:lpstr>
      <vt:lpstr>PowerPoint Presentation</vt:lpstr>
      <vt:lpstr>ПОРЕМЕЋАЈИ У КОНЦЕНТРАЦИЈИ КАЛЦИЈУМА У ПЛАЗМИ</vt:lpstr>
      <vt:lpstr>PowerPoint Presentation</vt:lpstr>
      <vt:lpstr>PowerPoint Presentation</vt:lpstr>
      <vt:lpstr>Хипокалцемија</vt:lpstr>
      <vt:lpstr>PowerPoint Presentation</vt:lpstr>
      <vt:lpstr>PowerPoint Presentation</vt:lpstr>
      <vt:lpstr>Приказ случаја 2</vt:lpstr>
      <vt:lpstr>Питања</vt:lpstr>
      <vt:lpstr>Приказ случаја 3 </vt:lpstr>
      <vt:lpstr>PowerPoint Presentation</vt:lpstr>
      <vt:lpstr>Неоргански фосфат </vt:lpstr>
      <vt:lpstr>МЕТАБОЛИЗАМ ФОСФАТА </vt:lpstr>
      <vt:lpstr>Реапсорпција и излучивање фосфата бубрезима </vt:lpstr>
      <vt:lpstr>РЕГУЛАЦИЈА КОНЦЕНТРАЦИЈЕ ФОСФАТА </vt:lpstr>
      <vt:lpstr>ПОРЕМЕЋАЈИ У КОНЦЕНТРАЦИЈИ ФОСФАТА У ПЛАЗМИ </vt:lpstr>
      <vt:lpstr>PowerPoint Presentation</vt:lpstr>
      <vt:lpstr>Хипофосфатемија</vt:lpstr>
      <vt:lpstr>PowerPoint Presentation</vt:lpstr>
      <vt:lpstr>PowerPoint Presentation</vt:lpstr>
      <vt:lpstr>Приказ случаја 2</vt:lpstr>
      <vt:lpstr>PowerPoint Presentation</vt:lpstr>
      <vt:lpstr>PowerPoint Presentation</vt:lpstr>
      <vt:lpstr>Магнезијум</vt:lpstr>
      <vt:lpstr>PowerPoint Presentation</vt:lpstr>
      <vt:lpstr>МЕТАБОЛИЗАМ  МАГНЕЗИЈУМА</vt:lpstr>
      <vt:lpstr>PowerPoint Presentation</vt:lpstr>
      <vt:lpstr>Ренално излучивање магнезијума</vt:lpstr>
      <vt:lpstr>PowerPoint Presentation</vt:lpstr>
      <vt:lpstr>Поремећаји концентрације магнезијума</vt:lpstr>
      <vt:lpstr>PowerPoint Presentation</vt:lpstr>
      <vt:lpstr>Хипермагнезиемија</vt:lpstr>
      <vt:lpstr>Хипомагнезиемија узрокована лековима</vt:lpstr>
      <vt:lpstr>Приказ случаја 1</vt:lpstr>
      <vt:lpstr>PowerPoint Presentation</vt:lpstr>
      <vt:lpstr>PowerPoint Presentation</vt:lpstr>
      <vt:lpstr>PowerPoint Presentation</vt:lpstr>
      <vt:lpstr>Приказ случаја 3</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ИАСФ</dc:title>
  <dc:creator>Ivana Nikolić</dc:creator>
  <cp:lastModifiedBy>Ivana Nikolić</cp:lastModifiedBy>
  <cp:revision>160</cp:revision>
  <dcterms:created xsi:type="dcterms:W3CDTF">2018-06-30T07:54:07Z</dcterms:created>
  <dcterms:modified xsi:type="dcterms:W3CDTF">2018-08-27T15:55:19Z</dcterms:modified>
</cp:coreProperties>
</file>